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1"/>
  </p:notesMasterIdLst>
  <p:sldIdLst>
    <p:sldId id="305" r:id="rId2"/>
    <p:sldId id="306" r:id="rId3"/>
    <p:sldId id="308" r:id="rId4"/>
    <p:sldId id="266" r:id="rId5"/>
    <p:sldId id="257" r:id="rId6"/>
    <p:sldId id="265" r:id="rId7"/>
    <p:sldId id="267" r:id="rId8"/>
    <p:sldId id="268" r:id="rId9"/>
    <p:sldId id="270" r:id="rId10"/>
    <p:sldId id="271" r:id="rId11"/>
    <p:sldId id="269" r:id="rId12"/>
    <p:sldId id="258" r:id="rId13"/>
    <p:sldId id="259"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261" r:id="rId33"/>
    <p:sldId id="286" r:id="rId34"/>
    <p:sldId id="262" r:id="rId35"/>
    <p:sldId id="273" r:id="rId36"/>
    <p:sldId id="263" r:id="rId37"/>
    <p:sldId id="264" r:id="rId38"/>
    <p:sldId id="274" r:id="rId39"/>
    <p:sldId id="275" r:id="rId40"/>
    <p:sldId id="276" r:id="rId41"/>
    <p:sldId id="278" r:id="rId42"/>
    <p:sldId id="279" r:id="rId43"/>
    <p:sldId id="280" r:id="rId44"/>
    <p:sldId id="281" r:id="rId45"/>
    <p:sldId id="282" r:id="rId46"/>
    <p:sldId id="284" r:id="rId47"/>
    <p:sldId id="285" r:id="rId48"/>
    <p:sldId id="307" r:id="rId49"/>
    <p:sldId id="310" r:id="rId5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CCFF"/>
    <a:srgbClr val="00FFFF"/>
    <a:srgbClr val="00FF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76" autoAdjust="0"/>
  </p:normalViewPr>
  <p:slideViewPr>
    <p:cSldViewPr>
      <p:cViewPr>
        <p:scale>
          <a:sx n="90" d="100"/>
          <a:sy n="90" d="100"/>
        </p:scale>
        <p:origin x="-2244" y="-576"/>
      </p:cViewPr>
      <p:guideLst>
        <p:guide orient="horz" pos="2160"/>
        <p:guide pos="2880"/>
      </p:guideLst>
    </p:cSldViewPr>
  </p:slideViewPr>
  <p:outlineViewPr>
    <p:cViewPr>
      <p:scale>
        <a:sx n="33" d="100"/>
        <a:sy n="33" d="100"/>
      </p:scale>
      <p:origin x="6" y="10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de_calcul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Feuil1!$B$1</c:f>
              <c:strCache>
                <c:ptCount val="1"/>
                <c:pt idx="0">
                  <c:v>composé de :</c:v>
                </c:pt>
              </c:strCache>
            </c:strRef>
          </c:tx>
          <c:cat>
            <c:strRef>
              <c:f>Feuil1!$A$2:$A$5</c:f>
              <c:strCache>
                <c:ptCount val="4"/>
                <c:pt idx="0">
                  <c:v>M.M 49%</c:v>
                </c:pt>
                <c:pt idx="1">
                  <c:v>M.O 3%</c:v>
                </c:pt>
                <c:pt idx="2">
                  <c:v>fraction gazeuse 22%</c:v>
                </c:pt>
                <c:pt idx="3">
                  <c:v>fraction liquide 26%</c:v>
                </c:pt>
              </c:strCache>
            </c:strRef>
          </c:cat>
          <c:val>
            <c:numRef>
              <c:f>Feuil1!$B$2:$B$5</c:f>
              <c:numCache>
                <c:formatCode>General</c:formatCode>
                <c:ptCount val="4"/>
                <c:pt idx="0">
                  <c:v>49</c:v>
                </c:pt>
                <c:pt idx="1">
                  <c:v>3</c:v>
                </c:pt>
                <c:pt idx="2">
                  <c:v>22</c:v>
                </c:pt>
                <c:pt idx="3">
                  <c:v>26</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66107349081364841"/>
          <c:y val="7.5840516374653125E-2"/>
          <c:w val="0.31184317585301835"/>
          <c:h val="0.78827097604461305"/>
        </c:manualLayout>
      </c:layout>
      <c:overlay val="0"/>
    </c:legend>
    <c:plotVisOnly val="1"/>
    <c:dispBlanksAs val="gap"/>
    <c:showDLblsOverMax val="0"/>
  </c:chart>
  <c:txPr>
    <a:bodyPr/>
    <a:lstStyle/>
    <a:p>
      <a:pPr>
        <a:defRPr sz="1800"/>
      </a:pPr>
      <a:endParaRPr lang="fr-FR"/>
    </a:p>
  </c:txPr>
  <c:externalData r:id="rId1">
    <c:autoUpdate val="0"/>
  </c:externalData>
</c:chartSpace>
</file>

<file path=ppt/diagrams/_rels/data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image" Target="../media/image58.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EBBDA-D833-4FC2-869B-44452187E858}" type="doc">
      <dgm:prSet loTypeId="urn:microsoft.com/office/officeart/2005/8/layout/radial5" loCatId="relationship" qsTypeId="urn:microsoft.com/office/officeart/2005/8/quickstyle/3d2" qsCatId="3D" csTypeId="urn:microsoft.com/office/officeart/2005/8/colors/accent1_2" csCatId="accent1" phldr="1"/>
      <dgm:spPr/>
      <dgm:t>
        <a:bodyPr/>
        <a:lstStyle/>
        <a:p>
          <a:endParaRPr lang="fr-FR"/>
        </a:p>
      </dgm:t>
    </dgm:pt>
    <dgm:pt modelId="{7529FF51-2C0E-4D53-9012-1456E3212AB9}">
      <dgm:prSet phldrT="[Texte]"/>
      <dgm:spPr>
        <a:solidFill>
          <a:srgbClr val="FF0000"/>
        </a:solidFill>
      </dgm:spPr>
      <dgm:t>
        <a:bodyPr/>
        <a:lstStyle/>
        <a:p>
          <a:pPr algn="ctr"/>
          <a:r>
            <a:rPr lang="fr-MA" dirty="0" smtClean="0"/>
            <a:t>Pollution</a:t>
          </a:r>
          <a:endParaRPr lang="fr-FR" dirty="0"/>
        </a:p>
      </dgm:t>
    </dgm:pt>
    <dgm:pt modelId="{3BEB8071-6041-44D3-AE6F-46655BE9C9DF}" type="parTrans" cxnId="{5EA9F51F-ABFD-4678-A5A1-250DF672AB11}">
      <dgm:prSet/>
      <dgm:spPr/>
      <dgm:t>
        <a:bodyPr/>
        <a:lstStyle/>
        <a:p>
          <a:pPr algn="ctr"/>
          <a:endParaRPr lang="fr-FR"/>
        </a:p>
      </dgm:t>
    </dgm:pt>
    <dgm:pt modelId="{1EC61645-FBE2-40AE-9DF0-B7855CBA855F}" type="sibTrans" cxnId="{5EA9F51F-ABFD-4678-A5A1-250DF672AB11}">
      <dgm:prSet/>
      <dgm:spPr/>
      <dgm:t>
        <a:bodyPr/>
        <a:lstStyle/>
        <a:p>
          <a:pPr algn="ctr"/>
          <a:endParaRPr lang="fr-FR"/>
        </a:p>
      </dgm:t>
    </dgm:pt>
    <dgm:pt modelId="{EAD97CAC-D763-4E65-9E5B-504AD8FEE65D}">
      <dgm:prSet phldrT="[Texte]"/>
      <dgm:spPr>
        <a:solidFill>
          <a:srgbClr val="00CCFF"/>
        </a:solidFill>
      </dgm:spPr>
      <dgm:t>
        <a:bodyPr/>
        <a:lstStyle/>
        <a:p>
          <a:pPr algn="ctr"/>
          <a:r>
            <a:rPr lang="fr-MA" dirty="0" smtClean="0"/>
            <a:t>De l’air</a:t>
          </a:r>
          <a:endParaRPr lang="fr-FR" dirty="0"/>
        </a:p>
      </dgm:t>
    </dgm:pt>
    <dgm:pt modelId="{CB05FAFC-11A7-4D1B-B6AB-7D9CB19FF80F}" type="parTrans" cxnId="{2D41F059-D71D-45F9-A27C-97E9CC60FD9E}">
      <dgm:prSet/>
      <dgm:spPr/>
      <dgm:t>
        <a:bodyPr/>
        <a:lstStyle/>
        <a:p>
          <a:pPr algn="ctr"/>
          <a:endParaRPr lang="fr-FR"/>
        </a:p>
      </dgm:t>
    </dgm:pt>
    <dgm:pt modelId="{FDDEF574-D914-4481-8FD5-17EEF6C81EC4}" type="sibTrans" cxnId="{2D41F059-D71D-45F9-A27C-97E9CC60FD9E}">
      <dgm:prSet/>
      <dgm:spPr/>
      <dgm:t>
        <a:bodyPr/>
        <a:lstStyle/>
        <a:p>
          <a:pPr algn="ctr"/>
          <a:endParaRPr lang="fr-FR"/>
        </a:p>
      </dgm:t>
    </dgm:pt>
    <dgm:pt modelId="{1840A182-5E47-41B9-8402-9EBE5FDBE765}">
      <dgm:prSet phldrT="[Texte]"/>
      <dgm:spPr>
        <a:solidFill>
          <a:srgbClr val="0066FF"/>
        </a:solidFill>
      </dgm:spPr>
      <dgm:t>
        <a:bodyPr/>
        <a:lstStyle/>
        <a:p>
          <a:pPr algn="ctr"/>
          <a:r>
            <a:rPr lang="fr-MA" dirty="0" smtClean="0"/>
            <a:t>De l’eau</a:t>
          </a:r>
          <a:endParaRPr lang="fr-FR" dirty="0"/>
        </a:p>
      </dgm:t>
    </dgm:pt>
    <dgm:pt modelId="{8D8BC15B-6920-4F34-94B1-2C8B898231BD}" type="parTrans" cxnId="{7EA340FC-6F55-4C8C-9A5A-4E8C665C288E}">
      <dgm:prSet/>
      <dgm:spPr/>
      <dgm:t>
        <a:bodyPr/>
        <a:lstStyle/>
        <a:p>
          <a:pPr algn="ctr"/>
          <a:endParaRPr lang="fr-FR"/>
        </a:p>
      </dgm:t>
    </dgm:pt>
    <dgm:pt modelId="{83F736DC-CB4D-4D5C-92DF-DDCA091CC539}" type="sibTrans" cxnId="{7EA340FC-6F55-4C8C-9A5A-4E8C665C288E}">
      <dgm:prSet/>
      <dgm:spPr/>
      <dgm:t>
        <a:bodyPr/>
        <a:lstStyle/>
        <a:p>
          <a:pPr algn="ctr"/>
          <a:endParaRPr lang="fr-FR"/>
        </a:p>
      </dgm:t>
    </dgm:pt>
    <dgm:pt modelId="{AA920C66-4441-4E30-BF24-A69F2F6F08D9}">
      <dgm:prSet phldrT="[Texte]"/>
      <dgm:spPr>
        <a:solidFill>
          <a:schemeClr val="accent1">
            <a:lumMod val="50000"/>
          </a:schemeClr>
        </a:solidFill>
      </dgm:spPr>
      <dgm:t>
        <a:bodyPr/>
        <a:lstStyle/>
        <a:p>
          <a:pPr algn="ctr"/>
          <a:r>
            <a:rPr lang="fr-MA" dirty="0" smtClean="0"/>
            <a:t>Du sol</a:t>
          </a:r>
          <a:endParaRPr lang="fr-FR" dirty="0"/>
        </a:p>
      </dgm:t>
    </dgm:pt>
    <dgm:pt modelId="{8F99D59E-6F22-4F49-B854-D1B95F3055E3}" type="parTrans" cxnId="{CB82C6B4-6C49-4F74-BA84-60FD505D2D9B}">
      <dgm:prSet/>
      <dgm:spPr/>
      <dgm:t>
        <a:bodyPr/>
        <a:lstStyle/>
        <a:p>
          <a:pPr algn="ctr"/>
          <a:endParaRPr lang="fr-FR"/>
        </a:p>
      </dgm:t>
    </dgm:pt>
    <dgm:pt modelId="{878ED58A-0A06-473C-930B-4689AAB58DA8}" type="sibTrans" cxnId="{CB82C6B4-6C49-4F74-BA84-60FD505D2D9B}">
      <dgm:prSet/>
      <dgm:spPr/>
      <dgm:t>
        <a:bodyPr/>
        <a:lstStyle/>
        <a:p>
          <a:pPr algn="ctr"/>
          <a:endParaRPr lang="fr-FR"/>
        </a:p>
      </dgm:t>
    </dgm:pt>
    <dgm:pt modelId="{CC137FDB-4B8F-4A8D-BF9A-E37BC96D3219}" type="pres">
      <dgm:prSet presAssocID="{284EBBDA-D833-4FC2-869B-44452187E858}" presName="Name0" presStyleCnt="0">
        <dgm:presLayoutVars>
          <dgm:chMax val="1"/>
          <dgm:dir/>
          <dgm:animLvl val="ctr"/>
          <dgm:resizeHandles val="exact"/>
        </dgm:presLayoutVars>
      </dgm:prSet>
      <dgm:spPr/>
      <dgm:t>
        <a:bodyPr/>
        <a:lstStyle/>
        <a:p>
          <a:endParaRPr lang="fr-FR"/>
        </a:p>
      </dgm:t>
    </dgm:pt>
    <dgm:pt modelId="{269ACA13-BBB7-48D9-9118-56C880027C0E}" type="pres">
      <dgm:prSet presAssocID="{7529FF51-2C0E-4D53-9012-1456E3212AB9}" presName="centerShape" presStyleLbl="node0" presStyleIdx="0" presStyleCnt="1"/>
      <dgm:spPr/>
      <dgm:t>
        <a:bodyPr/>
        <a:lstStyle/>
        <a:p>
          <a:endParaRPr lang="fr-FR"/>
        </a:p>
      </dgm:t>
    </dgm:pt>
    <dgm:pt modelId="{52F0266D-A7E4-40BD-AEB8-C746A7094A87}" type="pres">
      <dgm:prSet presAssocID="{CB05FAFC-11A7-4D1B-B6AB-7D9CB19FF80F}" presName="parTrans" presStyleLbl="sibTrans2D1" presStyleIdx="0" presStyleCnt="3"/>
      <dgm:spPr/>
      <dgm:t>
        <a:bodyPr/>
        <a:lstStyle/>
        <a:p>
          <a:endParaRPr lang="fr-FR"/>
        </a:p>
      </dgm:t>
    </dgm:pt>
    <dgm:pt modelId="{35C4C0A9-D1B3-4559-9F2D-C2F0F3AFCA6A}" type="pres">
      <dgm:prSet presAssocID="{CB05FAFC-11A7-4D1B-B6AB-7D9CB19FF80F}" presName="connectorText" presStyleLbl="sibTrans2D1" presStyleIdx="0" presStyleCnt="3"/>
      <dgm:spPr/>
      <dgm:t>
        <a:bodyPr/>
        <a:lstStyle/>
        <a:p>
          <a:endParaRPr lang="fr-FR"/>
        </a:p>
      </dgm:t>
    </dgm:pt>
    <dgm:pt modelId="{E2288539-9257-42AF-BF0F-9B612FFB987C}" type="pres">
      <dgm:prSet presAssocID="{EAD97CAC-D763-4E65-9E5B-504AD8FEE65D}" presName="node" presStyleLbl="node1" presStyleIdx="0" presStyleCnt="3">
        <dgm:presLayoutVars>
          <dgm:bulletEnabled val="1"/>
        </dgm:presLayoutVars>
      </dgm:prSet>
      <dgm:spPr/>
      <dgm:t>
        <a:bodyPr/>
        <a:lstStyle/>
        <a:p>
          <a:endParaRPr lang="fr-FR"/>
        </a:p>
      </dgm:t>
    </dgm:pt>
    <dgm:pt modelId="{05890935-6BE4-42BD-844C-BEA213FB2A23}" type="pres">
      <dgm:prSet presAssocID="{8D8BC15B-6920-4F34-94B1-2C8B898231BD}" presName="parTrans" presStyleLbl="sibTrans2D1" presStyleIdx="1" presStyleCnt="3"/>
      <dgm:spPr/>
      <dgm:t>
        <a:bodyPr/>
        <a:lstStyle/>
        <a:p>
          <a:endParaRPr lang="fr-FR"/>
        </a:p>
      </dgm:t>
    </dgm:pt>
    <dgm:pt modelId="{3D411D4A-7D05-4424-844E-E8F0CCCFE2F7}" type="pres">
      <dgm:prSet presAssocID="{8D8BC15B-6920-4F34-94B1-2C8B898231BD}" presName="connectorText" presStyleLbl="sibTrans2D1" presStyleIdx="1" presStyleCnt="3"/>
      <dgm:spPr/>
      <dgm:t>
        <a:bodyPr/>
        <a:lstStyle/>
        <a:p>
          <a:endParaRPr lang="fr-FR"/>
        </a:p>
      </dgm:t>
    </dgm:pt>
    <dgm:pt modelId="{C6FFC82F-FB2D-4873-9C98-E94975D28959}" type="pres">
      <dgm:prSet presAssocID="{1840A182-5E47-41B9-8402-9EBE5FDBE765}" presName="node" presStyleLbl="node1" presStyleIdx="1" presStyleCnt="3">
        <dgm:presLayoutVars>
          <dgm:bulletEnabled val="1"/>
        </dgm:presLayoutVars>
      </dgm:prSet>
      <dgm:spPr/>
      <dgm:t>
        <a:bodyPr/>
        <a:lstStyle/>
        <a:p>
          <a:endParaRPr lang="fr-FR"/>
        </a:p>
      </dgm:t>
    </dgm:pt>
    <dgm:pt modelId="{BE78C9CD-3223-4FC6-A371-3172085775A6}" type="pres">
      <dgm:prSet presAssocID="{8F99D59E-6F22-4F49-B854-D1B95F3055E3}" presName="parTrans" presStyleLbl="sibTrans2D1" presStyleIdx="2" presStyleCnt="3"/>
      <dgm:spPr/>
      <dgm:t>
        <a:bodyPr/>
        <a:lstStyle/>
        <a:p>
          <a:endParaRPr lang="fr-FR"/>
        </a:p>
      </dgm:t>
    </dgm:pt>
    <dgm:pt modelId="{83938CA8-43AE-44BF-B0F8-914A07EBEDF2}" type="pres">
      <dgm:prSet presAssocID="{8F99D59E-6F22-4F49-B854-D1B95F3055E3}" presName="connectorText" presStyleLbl="sibTrans2D1" presStyleIdx="2" presStyleCnt="3"/>
      <dgm:spPr/>
      <dgm:t>
        <a:bodyPr/>
        <a:lstStyle/>
        <a:p>
          <a:endParaRPr lang="fr-FR"/>
        </a:p>
      </dgm:t>
    </dgm:pt>
    <dgm:pt modelId="{FB551DD6-E5D0-4D8E-804A-128335FAB4A5}" type="pres">
      <dgm:prSet presAssocID="{AA920C66-4441-4E30-BF24-A69F2F6F08D9}" presName="node" presStyleLbl="node1" presStyleIdx="2" presStyleCnt="3">
        <dgm:presLayoutVars>
          <dgm:bulletEnabled val="1"/>
        </dgm:presLayoutVars>
      </dgm:prSet>
      <dgm:spPr/>
      <dgm:t>
        <a:bodyPr/>
        <a:lstStyle/>
        <a:p>
          <a:endParaRPr lang="fr-FR"/>
        </a:p>
      </dgm:t>
    </dgm:pt>
  </dgm:ptLst>
  <dgm:cxnLst>
    <dgm:cxn modelId="{87484821-7DF1-4D7F-AD5E-98DB3DC9BDB5}" type="presOf" srcId="{7529FF51-2C0E-4D53-9012-1456E3212AB9}" destId="{269ACA13-BBB7-48D9-9118-56C880027C0E}" srcOrd="0" destOrd="0" presId="urn:microsoft.com/office/officeart/2005/8/layout/radial5"/>
    <dgm:cxn modelId="{2B781F42-E2D3-4E30-AD6A-F2A49B7DF804}" type="presOf" srcId="{1840A182-5E47-41B9-8402-9EBE5FDBE765}" destId="{C6FFC82F-FB2D-4873-9C98-E94975D28959}" srcOrd="0" destOrd="0" presId="urn:microsoft.com/office/officeart/2005/8/layout/radial5"/>
    <dgm:cxn modelId="{B17BFE19-349D-4D39-8343-4CFD1715F7A5}" type="presOf" srcId="{8D8BC15B-6920-4F34-94B1-2C8B898231BD}" destId="{3D411D4A-7D05-4424-844E-E8F0CCCFE2F7}" srcOrd="1" destOrd="0" presId="urn:microsoft.com/office/officeart/2005/8/layout/radial5"/>
    <dgm:cxn modelId="{B90BC8D6-477D-4653-BA8E-93D8D9077DD7}" type="presOf" srcId="{284EBBDA-D833-4FC2-869B-44452187E858}" destId="{CC137FDB-4B8F-4A8D-BF9A-E37BC96D3219}" srcOrd="0" destOrd="0" presId="urn:microsoft.com/office/officeart/2005/8/layout/radial5"/>
    <dgm:cxn modelId="{CB82C6B4-6C49-4F74-BA84-60FD505D2D9B}" srcId="{7529FF51-2C0E-4D53-9012-1456E3212AB9}" destId="{AA920C66-4441-4E30-BF24-A69F2F6F08D9}" srcOrd="2" destOrd="0" parTransId="{8F99D59E-6F22-4F49-B854-D1B95F3055E3}" sibTransId="{878ED58A-0A06-473C-930B-4689AAB58DA8}"/>
    <dgm:cxn modelId="{2A15CAC9-BC6B-4E66-8621-F1B7D23D6A81}" type="presOf" srcId="{EAD97CAC-D763-4E65-9E5B-504AD8FEE65D}" destId="{E2288539-9257-42AF-BF0F-9B612FFB987C}" srcOrd="0" destOrd="0" presId="urn:microsoft.com/office/officeart/2005/8/layout/radial5"/>
    <dgm:cxn modelId="{5F0E9247-EED5-456C-B207-A3A346E518D0}" type="presOf" srcId="{8F99D59E-6F22-4F49-B854-D1B95F3055E3}" destId="{83938CA8-43AE-44BF-B0F8-914A07EBEDF2}" srcOrd="1" destOrd="0" presId="urn:microsoft.com/office/officeart/2005/8/layout/radial5"/>
    <dgm:cxn modelId="{405EF938-DEE7-434C-B72F-0D3DFC232F86}" type="presOf" srcId="{CB05FAFC-11A7-4D1B-B6AB-7D9CB19FF80F}" destId="{52F0266D-A7E4-40BD-AEB8-C746A7094A87}" srcOrd="0" destOrd="0" presId="urn:microsoft.com/office/officeart/2005/8/layout/radial5"/>
    <dgm:cxn modelId="{5EA9F51F-ABFD-4678-A5A1-250DF672AB11}" srcId="{284EBBDA-D833-4FC2-869B-44452187E858}" destId="{7529FF51-2C0E-4D53-9012-1456E3212AB9}" srcOrd="0" destOrd="0" parTransId="{3BEB8071-6041-44D3-AE6F-46655BE9C9DF}" sibTransId="{1EC61645-FBE2-40AE-9DF0-B7855CBA855F}"/>
    <dgm:cxn modelId="{2414C340-36F0-4BA9-8EF7-6932000C23CA}" type="presOf" srcId="{CB05FAFC-11A7-4D1B-B6AB-7D9CB19FF80F}" destId="{35C4C0A9-D1B3-4559-9F2D-C2F0F3AFCA6A}" srcOrd="1" destOrd="0" presId="urn:microsoft.com/office/officeart/2005/8/layout/radial5"/>
    <dgm:cxn modelId="{2D41F059-D71D-45F9-A27C-97E9CC60FD9E}" srcId="{7529FF51-2C0E-4D53-9012-1456E3212AB9}" destId="{EAD97CAC-D763-4E65-9E5B-504AD8FEE65D}" srcOrd="0" destOrd="0" parTransId="{CB05FAFC-11A7-4D1B-B6AB-7D9CB19FF80F}" sibTransId="{FDDEF574-D914-4481-8FD5-17EEF6C81EC4}"/>
    <dgm:cxn modelId="{7EA340FC-6F55-4C8C-9A5A-4E8C665C288E}" srcId="{7529FF51-2C0E-4D53-9012-1456E3212AB9}" destId="{1840A182-5E47-41B9-8402-9EBE5FDBE765}" srcOrd="1" destOrd="0" parTransId="{8D8BC15B-6920-4F34-94B1-2C8B898231BD}" sibTransId="{83F736DC-CB4D-4D5C-92DF-DDCA091CC539}"/>
    <dgm:cxn modelId="{85E563A1-E471-4491-8E55-21FEFC520F4A}" type="presOf" srcId="{8D8BC15B-6920-4F34-94B1-2C8B898231BD}" destId="{05890935-6BE4-42BD-844C-BEA213FB2A23}" srcOrd="0" destOrd="0" presId="urn:microsoft.com/office/officeart/2005/8/layout/radial5"/>
    <dgm:cxn modelId="{6B68A957-C3F0-4CE8-94B7-8A250044672D}" type="presOf" srcId="{AA920C66-4441-4E30-BF24-A69F2F6F08D9}" destId="{FB551DD6-E5D0-4D8E-804A-128335FAB4A5}" srcOrd="0" destOrd="0" presId="urn:microsoft.com/office/officeart/2005/8/layout/radial5"/>
    <dgm:cxn modelId="{917B77D8-FD27-4BF6-8BED-3E34FA434BF4}" type="presOf" srcId="{8F99D59E-6F22-4F49-B854-D1B95F3055E3}" destId="{BE78C9CD-3223-4FC6-A371-3172085775A6}" srcOrd="0" destOrd="0" presId="urn:microsoft.com/office/officeart/2005/8/layout/radial5"/>
    <dgm:cxn modelId="{39B2D116-993D-4E99-B0DF-476D31E1C81D}" type="presParOf" srcId="{CC137FDB-4B8F-4A8D-BF9A-E37BC96D3219}" destId="{269ACA13-BBB7-48D9-9118-56C880027C0E}" srcOrd="0" destOrd="0" presId="urn:microsoft.com/office/officeart/2005/8/layout/radial5"/>
    <dgm:cxn modelId="{C95987A2-D671-49AE-B896-0181A9593A00}" type="presParOf" srcId="{CC137FDB-4B8F-4A8D-BF9A-E37BC96D3219}" destId="{52F0266D-A7E4-40BD-AEB8-C746A7094A87}" srcOrd="1" destOrd="0" presId="urn:microsoft.com/office/officeart/2005/8/layout/radial5"/>
    <dgm:cxn modelId="{85DC8933-071F-44C1-98D3-5408111DDB1E}" type="presParOf" srcId="{52F0266D-A7E4-40BD-AEB8-C746A7094A87}" destId="{35C4C0A9-D1B3-4559-9F2D-C2F0F3AFCA6A}" srcOrd="0" destOrd="0" presId="urn:microsoft.com/office/officeart/2005/8/layout/radial5"/>
    <dgm:cxn modelId="{447EED32-05EF-4C6F-8D55-A391B0978FB1}" type="presParOf" srcId="{CC137FDB-4B8F-4A8D-BF9A-E37BC96D3219}" destId="{E2288539-9257-42AF-BF0F-9B612FFB987C}" srcOrd="2" destOrd="0" presId="urn:microsoft.com/office/officeart/2005/8/layout/radial5"/>
    <dgm:cxn modelId="{934CE17E-7AA6-4B4B-AE15-19519118EFAB}" type="presParOf" srcId="{CC137FDB-4B8F-4A8D-BF9A-E37BC96D3219}" destId="{05890935-6BE4-42BD-844C-BEA213FB2A23}" srcOrd="3" destOrd="0" presId="urn:microsoft.com/office/officeart/2005/8/layout/radial5"/>
    <dgm:cxn modelId="{24CA9EF3-595A-4B39-95E7-FF6451359664}" type="presParOf" srcId="{05890935-6BE4-42BD-844C-BEA213FB2A23}" destId="{3D411D4A-7D05-4424-844E-E8F0CCCFE2F7}" srcOrd="0" destOrd="0" presId="urn:microsoft.com/office/officeart/2005/8/layout/radial5"/>
    <dgm:cxn modelId="{D3E1969F-4CDE-41A6-955F-2B9933C3B12B}" type="presParOf" srcId="{CC137FDB-4B8F-4A8D-BF9A-E37BC96D3219}" destId="{C6FFC82F-FB2D-4873-9C98-E94975D28959}" srcOrd="4" destOrd="0" presId="urn:microsoft.com/office/officeart/2005/8/layout/radial5"/>
    <dgm:cxn modelId="{EE357A0E-24A4-46DD-9AC1-F328232AE662}" type="presParOf" srcId="{CC137FDB-4B8F-4A8D-BF9A-E37BC96D3219}" destId="{BE78C9CD-3223-4FC6-A371-3172085775A6}" srcOrd="5" destOrd="0" presId="urn:microsoft.com/office/officeart/2005/8/layout/radial5"/>
    <dgm:cxn modelId="{249D77D8-5992-4F71-99D2-145BE700A0F4}" type="presParOf" srcId="{BE78C9CD-3223-4FC6-A371-3172085775A6}" destId="{83938CA8-43AE-44BF-B0F8-914A07EBEDF2}" srcOrd="0" destOrd="0" presId="urn:microsoft.com/office/officeart/2005/8/layout/radial5"/>
    <dgm:cxn modelId="{50B88AA9-D949-4DC2-BF3E-3780D7BFFF2A}" type="presParOf" srcId="{CC137FDB-4B8F-4A8D-BF9A-E37BC96D3219}" destId="{FB551DD6-E5D0-4D8E-804A-128335FAB4A5}" srcOrd="6" destOrd="0" presId="urn:microsoft.com/office/officeart/2005/8/layout/radial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5F218D-1D3A-4E19-8DFF-5EC40F9C9E67}" type="doc">
      <dgm:prSet loTypeId="urn:microsoft.com/office/officeart/2005/8/layout/default" loCatId="list" qsTypeId="urn:microsoft.com/office/officeart/2005/8/quickstyle/3d2" qsCatId="3D" csTypeId="urn:microsoft.com/office/officeart/2005/8/colors/accent5_5" csCatId="accent5" phldr="1"/>
      <dgm:spPr/>
      <dgm:t>
        <a:bodyPr/>
        <a:lstStyle/>
        <a:p>
          <a:endParaRPr lang="fr-FR"/>
        </a:p>
      </dgm:t>
    </dgm:pt>
    <dgm:pt modelId="{A5927003-A4A6-43CB-BFB8-3096CAB45B60}">
      <dgm:prSet phldrT="[Text]"/>
      <dgm:spPr/>
      <dgm:t>
        <a:bodyPr/>
        <a:lstStyle/>
        <a:p>
          <a:r>
            <a:rPr lang="fr-FR" dirty="0" smtClean="0"/>
            <a:t>Procédés thermique</a:t>
          </a:r>
          <a:endParaRPr lang="fr-FR" dirty="0"/>
        </a:p>
      </dgm:t>
    </dgm:pt>
    <dgm:pt modelId="{580B08FD-A9AF-4E2B-A398-EF418C034B4B}" type="parTrans" cxnId="{1FA84228-4698-4B17-944E-7DA1A76D1FEE}">
      <dgm:prSet/>
      <dgm:spPr/>
      <dgm:t>
        <a:bodyPr/>
        <a:lstStyle/>
        <a:p>
          <a:endParaRPr lang="fr-FR"/>
        </a:p>
      </dgm:t>
    </dgm:pt>
    <dgm:pt modelId="{7C84FB23-A593-44CD-BD90-50199715CF47}" type="sibTrans" cxnId="{1FA84228-4698-4B17-944E-7DA1A76D1FEE}">
      <dgm:prSet/>
      <dgm:spPr/>
      <dgm:t>
        <a:bodyPr/>
        <a:lstStyle/>
        <a:p>
          <a:endParaRPr lang="fr-FR"/>
        </a:p>
      </dgm:t>
    </dgm:pt>
    <dgm:pt modelId="{E32F3538-00D8-4D84-9299-734D4BBC3FB5}">
      <dgm:prSet phldrT="[Text]"/>
      <dgm:spPr/>
      <dgm:t>
        <a:bodyPr/>
        <a:lstStyle/>
        <a:p>
          <a:r>
            <a:rPr lang="fr-FR" dirty="0" smtClean="0"/>
            <a:t>incinération</a:t>
          </a:r>
          <a:endParaRPr lang="fr-FR" dirty="0"/>
        </a:p>
      </dgm:t>
    </dgm:pt>
    <dgm:pt modelId="{FF3550A0-99C0-4883-9361-826E115775D1}" type="parTrans" cxnId="{86705BBC-94B6-4E7F-819C-00975D2859A7}">
      <dgm:prSet/>
      <dgm:spPr/>
      <dgm:t>
        <a:bodyPr/>
        <a:lstStyle/>
        <a:p>
          <a:endParaRPr lang="fr-FR"/>
        </a:p>
      </dgm:t>
    </dgm:pt>
    <dgm:pt modelId="{86444D28-A39D-42E0-AFA4-0AEB4C9DDCDE}" type="sibTrans" cxnId="{86705BBC-94B6-4E7F-819C-00975D2859A7}">
      <dgm:prSet/>
      <dgm:spPr/>
      <dgm:t>
        <a:bodyPr/>
        <a:lstStyle/>
        <a:p>
          <a:endParaRPr lang="fr-FR"/>
        </a:p>
      </dgm:t>
    </dgm:pt>
    <dgm:pt modelId="{6879E1B8-BA80-4077-AA97-2A89BDDB9743}">
      <dgm:prSet phldrT="[Text]"/>
      <dgm:spPr/>
      <dgm:t>
        <a:bodyPr/>
        <a:lstStyle/>
        <a:p>
          <a:r>
            <a:rPr lang="fr-FR" dirty="0" smtClean="0"/>
            <a:t>Désorption thermique</a:t>
          </a:r>
          <a:endParaRPr lang="fr-FR" dirty="0"/>
        </a:p>
      </dgm:t>
    </dgm:pt>
    <dgm:pt modelId="{2A3D25AB-360D-4035-956D-C7A7B83F7F02}" type="parTrans" cxnId="{3BFEB70C-68F4-4B1C-B561-DBD4EB547DAA}">
      <dgm:prSet/>
      <dgm:spPr/>
      <dgm:t>
        <a:bodyPr/>
        <a:lstStyle/>
        <a:p>
          <a:endParaRPr lang="fr-FR"/>
        </a:p>
      </dgm:t>
    </dgm:pt>
    <dgm:pt modelId="{6F94B10D-3102-4C83-A660-3C897E02D5ED}" type="sibTrans" cxnId="{3BFEB70C-68F4-4B1C-B561-DBD4EB547DAA}">
      <dgm:prSet/>
      <dgm:spPr/>
      <dgm:t>
        <a:bodyPr/>
        <a:lstStyle/>
        <a:p>
          <a:endParaRPr lang="fr-FR"/>
        </a:p>
      </dgm:t>
    </dgm:pt>
    <dgm:pt modelId="{0FB09A49-8A39-49D4-A823-5309A6807D95}" type="pres">
      <dgm:prSet presAssocID="{A25F218D-1D3A-4E19-8DFF-5EC40F9C9E67}" presName="diagram" presStyleCnt="0">
        <dgm:presLayoutVars>
          <dgm:dir/>
          <dgm:resizeHandles val="exact"/>
        </dgm:presLayoutVars>
      </dgm:prSet>
      <dgm:spPr/>
      <dgm:t>
        <a:bodyPr/>
        <a:lstStyle/>
        <a:p>
          <a:endParaRPr lang="fr-FR"/>
        </a:p>
      </dgm:t>
    </dgm:pt>
    <dgm:pt modelId="{D55F7C30-7C96-4365-9C8E-13B307921FD1}" type="pres">
      <dgm:prSet presAssocID="{A5927003-A4A6-43CB-BFB8-3096CAB45B60}" presName="node" presStyleLbl="node1" presStyleIdx="0" presStyleCnt="3">
        <dgm:presLayoutVars>
          <dgm:bulletEnabled val="1"/>
        </dgm:presLayoutVars>
      </dgm:prSet>
      <dgm:spPr/>
      <dgm:t>
        <a:bodyPr/>
        <a:lstStyle/>
        <a:p>
          <a:endParaRPr lang="fr-FR"/>
        </a:p>
      </dgm:t>
    </dgm:pt>
    <dgm:pt modelId="{7634AC4A-2131-48C8-B5C5-AC9FD37A04BD}" type="pres">
      <dgm:prSet presAssocID="{7C84FB23-A593-44CD-BD90-50199715CF47}" presName="sibTrans" presStyleCnt="0"/>
      <dgm:spPr/>
    </dgm:pt>
    <dgm:pt modelId="{A320A230-1221-42AB-9A37-B70A4B3AE7A8}" type="pres">
      <dgm:prSet presAssocID="{E32F3538-00D8-4D84-9299-734D4BBC3FB5}" presName="node" presStyleLbl="node1" presStyleIdx="1" presStyleCnt="3">
        <dgm:presLayoutVars>
          <dgm:bulletEnabled val="1"/>
        </dgm:presLayoutVars>
      </dgm:prSet>
      <dgm:spPr/>
      <dgm:t>
        <a:bodyPr/>
        <a:lstStyle/>
        <a:p>
          <a:endParaRPr lang="fr-FR"/>
        </a:p>
      </dgm:t>
    </dgm:pt>
    <dgm:pt modelId="{F919FD59-6089-44C2-A862-6FE525F2579D}" type="pres">
      <dgm:prSet presAssocID="{86444D28-A39D-42E0-AFA4-0AEB4C9DDCDE}" presName="sibTrans" presStyleCnt="0"/>
      <dgm:spPr/>
    </dgm:pt>
    <dgm:pt modelId="{5460E58C-06CE-4BBF-9756-8DD1902F8425}" type="pres">
      <dgm:prSet presAssocID="{6879E1B8-BA80-4077-AA97-2A89BDDB9743}" presName="node" presStyleLbl="node1" presStyleIdx="2" presStyleCnt="3">
        <dgm:presLayoutVars>
          <dgm:bulletEnabled val="1"/>
        </dgm:presLayoutVars>
      </dgm:prSet>
      <dgm:spPr/>
      <dgm:t>
        <a:bodyPr/>
        <a:lstStyle/>
        <a:p>
          <a:endParaRPr lang="fr-FR"/>
        </a:p>
      </dgm:t>
    </dgm:pt>
  </dgm:ptLst>
  <dgm:cxnLst>
    <dgm:cxn modelId="{43A2D228-2AF3-40B1-9422-CD219F5D51DF}" type="presOf" srcId="{A5927003-A4A6-43CB-BFB8-3096CAB45B60}" destId="{D55F7C30-7C96-4365-9C8E-13B307921FD1}" srcOrd="0" destOrd="0" presId="urn:microsoft.com/office/officeart/2005/8/layout/default"/>
    <dgm:cxn modelId="{1FA84228-4698-4B17-944E-7DA1A76D1FEE}" srcId="{A25F218D-1D3A-4E19-8DFF-5EC40F9C9E67}" destId="{A5927003-A4A6-43CB-BFB8-3096CAB45B60}" srcOrd="0" destOrd="0" parTransId="{580B08FD-A9AF-4E2B-A398-EF418C034B4B}" sibTransId="{7C84FB23-A593-44CD-BD90-50199715CF47}"/>
    <dgm:cxn modelId="{31DDC3F8-E9DB-4CDE-ADF6-3C7082C51DEF}" type="presOf" srcId="{A25F218D-1D3A-4E19-8DFF-5EC40F9C9E67}" destId="{0FB09A49-8A39-49D4-A823-5309A6807D95}" srcOrd="0" destOrd="0" presId="urn:microsoft.com/office/officeart/2005/8/layout/default"/>
    <dgm:cxn modelId="{2ABBBFAE-193F-4897-A7B2-14ED51E0FFC3}" type="presOf" srcId="{6879E1B8-BA80-4077-AA97-2A89BDDB9743}" destId="{5460E58C-06CE-4BBF-9756-8DD1902F8425}" srcOrd="0" destOrd="0" presId="urn:microsoft.com/office/officeart/2005/8/layout/default"/>
    <dgm:cxn modelId="{3BFEB70C-68F4-4B1C-B561-DBD4EB547DAA}" srcId="{A25F218D-1D3A-4E19-8DFF-5EC40F9C9E67}" destId="{6879E1B8-BA80-4077-AA97-2A89BDDB9743}" srcOrd="2" destOrd="0" parTransId="{2A3D25AB-360D-4035-956D-C7A7B83F7F02}" sibTransId="{6F94B10D-3102-4C83-A660-3C897E02D5ED}"/>
    <dgm:cxn modelId="{86705BBC-94B6-4E7F-819C-00975D2859A7}" srcId="{A25F218D-1D3A-4E19-8DFF-5EC40F9C9E67}" destId="{E32F3538-00D8-4D84-9299-734D4BBC3FB5}" srcOrd="1" destOrd="0" parTransId="{FF3550A0-99C0-4883-9361-826E115775D1}" sibTransId="{86444D28-A39D-42E0-AFA4-0AEB4C9DDCDE}"/>
    <dgm:cxn modelId="{F93D9628-4F11-4768-9876-B7A16757A862}" type="presOf" srcId="{E32F3538-00D8-4D84-9299-734D4BBC3FB5}" destId="{A320A230-1221-42AB-9A37-B70A4B3AE7A8}" srcOrd="0" destOrd="0" presId="urn:microsoft.com/office/officeart/2005/8/layout/default"/>
    <dgm:cxn modelId="{C902FFE9-B004-419C-96D7-1FCC9EBD8988}" type="presParOf" srcId="{0FB09A49-8A39-49D4-A823-5309A6807D95}" destId="{D55F7C30-7C96-4365-9C8E-13B307921FD1}" srcOrd="0" destOrd="0" presId="urn:microsoft.com/office/officeart/2005/8/layout/default"/>
    <dgm:cxn modelId="{90B3693E-A7AC-41DB-8F63-D881078CC9EF}" type="presParOf" srcId="{0FB09A49-8A39-49D4-A823-5309A6807D95}" destId="{7634AC4A-2131-48C8-B5C5-AC9FD37A04BD}" srcOrd="1" destOrd="0" presId="urn:microsoft.com/office/officeart/2005/8/layout/default"/>
    <dgm:cxn modelId="{05EFCE98-4CCE-4AD5-AC9F-E2988386F2FD}" type="presParOf" srcId="{0FB09A49-8A39-49D4-A823-5309A6807D95}" destId="{A320A230-1221-42AB-9A37-B70A4B3AE7A8}" srcOrd="2" destOrd="0" presId="urn:microsoft.com/office/officeart/2005/8/layout/default"/>
    <dgm:cxn modelId="{AA72F6A1-A9C9-4976-A54C-1F3A9D65BCD0}" type="presParOf" srcId="{0FB09A49-8A39-49D4-A823-5309A6807D95}" destId="{F919FD59-6089-44C2-A862-6FE525F2579D}" srcOrd="3" destOrd="0" presId="urn:microsoft.com/office/officeart/2005/8/layout/default"/>
    <dgm:cxn modelId="{D95BAF04-4197-4A3A-A186-FAF9047F33F7}" type="presParOf" srcId="{0FB09A49-8A39-49D4-A823-5309A6807D95}" destId="{5460E58C-06CE-4BBF-9756-8DD1902F842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E79A37-1E60-499F-A92E-99F5310DB61B}" type="doc">
      <dgm:prSet loTypeId="urn:microsoft.com/office/officeart/2005/8/layout/hList2" loCatId="list" qsTypeId="urn:microsoft.com/office/officeart/2005/8/quickstyle/simple1" qsCatId="simple" csTypeId="urn:microsoft.com/office/officeart/2005/8/colors/accent0_1" csCatId="mainScheme" phldr="1"/>
      <dgm:spPr/>
      <dgm:t>
        <a:bodyPr/>
        <a:lstStyle/>
        <a:p>
          <a:endParaRPr lang="fr-FR"/>
        </a:p>
      </dgm:t>
    </dgm:pt>
    <dgm:pt modelId="{F8BE85F3-8F09-464A-9C2A-E4F31599D18E}">
      <dgm:prSet phldrT="[Text]"/>
      <dgm:spPr/>
      <dgm:t>
        <a:bodyPr/>
        <a:lstStyle/>
        <a:p>
          <a:r>
            <a:rPr lang="fr-FR" dirty="0" smtClean="0"/>
            <a:t>Les associations</a:t>
          </a:r>
          <a:endParaRPr lang="fr-FR" dirty="0"/>
        </a:p>
      </dgm:t>
    </dgm:pt>
    <dgm:pt modelId="{E24E4FD8-F620-4F46-A643-32C550857CDE}" type="parTrans" cxnId="{227C50BF-7469-4A81-BA6E-017A107516E5}">
      <dgm:prSet/>
      <dgm:spPr/>
      <dgm:t>
        <a:bodyPr/>
        <a:lstStyle/>
        <a:p>
          <a:endParaRPr lang="fr-FR"/>
        </a:p>
      </dgm:t>
    </dgm:pt>
    <dgm:pt modelId="{DED85399-7090-4CEB-91F1-E6F8404E1249}" type="sibTrans" cxnId="{227C50BF-7469-4A81-BA6E-017A107516E5}">
      <dgm:prSet/>
      <dgm:spPr/>
      <dgm:t>
        <a:bodyPr/>
        <a:lstStyle/>
        <a:p>
          <a:endParaRPr lang="fr-FR"/>
        </a:p>
      </dgm:t>
    </dgm:pt>
    <dgm:pt modelId="{3D64CFD4-A9C9-4588-B0ED-021BA9B63848}">
      <dgm:prSet phldrT="[Text]"/>
      <dgm:spPr/>
      <dgm:t>
        <a:bodyPr/>
        <a:lstStyle/>
        <a:p>
          <a:pPr algn="l"/>
          <a:r>
            <a:rPr lang="fr-FR" dirty="0" smtClean="0"/>
            <a:t>L’association françaises d’étude des sols (AFES)</a:t>
          </a:r>
          <a:endParaRPr lang="fr-FR" dirty="0"/>
        </a:p>
      </dgm:t>
    </dgm:pt>
    <dgm:pt modelId="{DEAE78A6-09B8-4AD9-9ACF-E862927DBFDD}" type="parTrans" cxnId="{DFE2E983-43E1-4FAA-8936-15E95FC34FFF}">
      <dgm:prSet/>
      <dgm:spPr/>
      <dgm:t>
        <a:bodyPr/>
        <a:lstStyle/>
        <a:p>
          <a:endParaRPr lang="fr-FR"/>
        </a:p>
      </dgm:t>
    </dgm:pt>
    <dgm:pt modelId="{1EB5EC8A-2A4E-471D-A9A5-B03F74A2D6EE}" type="sibTrans" cxnId="{DFE2E983-43E1-4FAA-8936-15E95FC34FFF}">
      <dgm:prSet/>
      <dgm:spPr/>
      <dgm:t>
        <a:bodyPr/>
        <a:lstStyle/>
        <a:p>
          <a:endParaRPr lang="fr-FR"/>
        </a:p>
      </dgm:t>
    </dgm:pt>
    <dgm:pt modelId="{7A42BEDA-37D3-49AD-AAAA-5B8FA09B1852}">
      <dgm:prSet phldrT="[Text]"/>
      <dgm:spPr/>
      <dgm:t>
        <a:bodyPr/>
        <a:lstStyle/>
        <a:p>
          <a:r>
            <a:rPr lang="fr-FR" dirty="0" smtClean="0"/>
            <a:t>Les entreprises</a:t>
          </a:r>
          <a:endParaRPr lang="fr-FR" dirty="0"/>
        </a:p>
      </dgm:t>
    </dgm:pt>
    <dgm:pt modelId="{732FBD8C-53EE-4364-9980-61033FEC4E07}" type="parTrans" cxnId="{EB5EC3DB-AD1E-430A-B8E6-5FA5983236F1}">
      <dgm:prSet/>
      <dgm:spPr/>
      <dgm:t>
        <a:bodyPr/>
        <a:lstStyle/>
        <a:p>
          <a:endParaRPr lang="fr-FR"/>
        </a:p>
      </dgm:t>
    </dgm:pt>
    <dgm:pt modelId="{AB3819C7-481F-4444-AA9D-AB477AECE3C7}" type="sibTrans" cxnId="{EB5EC3DB-AD1E-430A-B8E6-5FA5983236F1}">
      <dgm:prSet/>
      <dgm:spPr/>
      <dgm:t>
        <a:bodyPr/>
        <a:lstStyle/>
        <a:p>
          <a:endParaRPr lang="fr-FR"/>
        </a:p>
      </dgm:t>
    </dgm:pt>
    <dgm:pt modelId="{4D9267FD-03B0-4D9D-A3C3-79BB2BAAA668}">
      <dgm:prSet phldrT="[Text]"/>
      <dgm:spPr/>
      <dgm:t>
        <a:bodyPr/>
        <a:lstStyle/>
        <a:p>
          <a:r>
            <a:rPr lang="fr-FR" dirty="0" smtClean="0"/>
            <a:t>Les installations classées pour la protection de l’environnement</a:t>
          </a:r>
          <a:endParaRPr lang="fr-FR" dirty="0"/>
        </a:p>
      </dgm:t>
    </dgm:pt>
    <dgm:pt modelId="{4C33CBF2-50BB-4475-B921-10C778234DD8}" type="parTrans" cxnId="{A18606E1-89C0-47A4-A861-F5A47491763C}">
      <dgm:prSet/>
      <dgm:spPr/>
      <dgm:t>
        <a:bodyPr/>
        <a:lstStyle/>
        <a:p>
          <a:endParaRPr lang="fr-FR"/>
        </a:p>
      </dgm:t>
    </dgm:pt>
    <dgm:pt modelId="{C5750D78-2912-4FE1-B016-A7F6F43F8AE8}" type="sibTrans" cxnId="{A18606E1-89C0-47A4-A861-F5A47491763C}">
      <dgm:prSet/>
      <dgm:spPr/>
      <dgm:t>
        <a:bodyPr/>
        <a:lstStyle/>
        <a:p>
          <a:endParaRPr lang="fr-FR"/>
        </a:p>
      </dgm:t>
    </dgm:pt>
    <dgm:pt modelId="{DF92CA48-1EB0-4E5E-8FA5-7E8A32DEEB32}" type="pres">
      <dgm:prSet presAssocID="{39E79A37-1E60-499F-A92E-99F5310DB61B}" presName="linearFlow" presStyleCnt="0">
        <dgm:presLayoutVars>
          <dgm:dir/>
          <dgm:animLvl val="lvl"/>
          <dgm:resizeHandles/>
        </dgm:presLayoutVars>
      </dgm:prSet>
      <dgm:spPr/>
      <dgm:t>
        <a:bodyPr/>
        <a:lstStyle/>
        <a:p>
          <a:endParaRPr lang="fr-FR"/>
        </a:p>
      </dgm:t>
    </dgm:pt>
    <dgm:pt modelId="{85D5D3D7-4BD1-484D-82D0-2497F41EC529}" type="pres">
      <dgm:prSet presAssocID="{F8BE85F3-8F09-464A-9C2A-E4F31599D18E}" presName="compositeNode" presStyleCnt="0">
        <dgm:presLayoutVars>
          <dgm:bulletEnabled val="1"/>
        </dgm:presLayoutVars>
      </dgm:prSet>
      <dgm:spPr/>
      <dgm:t>
        <a:bodyPr/>
        <a:lstStyle/>
        <a:p>
          <a:endParaRPr lang="fr-FR"/>
        </a:p>
      </dgm:t>
    </dgm:pt>
    <dgm:pt modelId="{C280501F-848F-45F9-82F0-53994B5A522D}" type="pres">
      <dgm:prSet presAssocID="{F8BE85F3-8F09-464A-9C2A-E4F31599D18E}" presName="imag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8000" r="-18000"/>
          </a:stretch>
        </a:blipFill>
      </dgm:spPr>
      <dgm:t>
        <a:bodyPr/>
        <a:lstStyle/>
        <a:p>
          <a:endParaRPr lang="fr-FR"/>
        </a:p>
      </dgm:t>
    </dgm:pt>
    <dgm:pt modelId="{FD5B5815-95E0-48CD-B374-4B85DE7E9BAC}" type="pres">
      <dgm:prSet presAssocID="{F8BE85F3-8F09-464A-9C2A-E4F31599D18E}" presName="childNode" presStyleLbl="node1" presStyleIdx="0" presStyleCnt="2">
        <dgm:presLayoutVars>
          <dgm:bulletEnabled val="1"/>
        </dgm:presLayoutVars>
      </dgm:prSet>
      <dgm:spPr/>
      <dgm:t>
        <a:bodyPr/>
        <a:lstStyle/>
        <a:p>
          <a:endParaRPr lang="fr-FR"/>
        </a:p>
      </dgm:t>
    </dgm:pt>
    <dgm:pt modelId="{A8B9E92B-70A8-4CAA-B006-AD592814FA63}" type="pres">
      <dgm:prSet presAssocID="{F8BE85F3-8F09-464A-9C2A-E4F31599D18E}" presName="parentNode" presStyleLbl="revTx" presStyleIdx="0" presStyleCnt="2">
        <dgm:presLayoutVars>
          <dgm:chMax val="0"/>
          <dgm:bulletEnabled val="1"/>
        </dgm:presLayoutVars>
      </dgm:prSet>
      <dgm:spPr/>
      <dgm:t>
        <a:bodyPr/>
        <a:lstStyle/>
        <a:p>
          <a:endParaRPr lang="fr-FR"/>
        </a:p>
      </dgm:t>
    </dgm:pt>
    <dgm:pt modelId="{3DD083C5-F60C-4C22-992D-3EE44D7E0BD4}" type="pres">
      <dgm:prSet presAssocID="{DED85399-7090-4CEB-91F1-E6F8404E1249}" presName="sibTrans" presStyleCnt="0"/>
      <dgm:spPr/>
      <dgm:t>
        <a:bodyPr/>
        <a:lstStyle/>
        <a:p>
          <a:endParaRPr lang="fr-FR"/>
        </a:p>
      </dgm:t>
    </dgm:pt>
    <dgm:pt modelId="{E8557945-FFB2-4809-A260-B631F0102745}" type="pres">
      <dgm:prSet presAssocID="{7A42BEDA-37D3-49AD-AAAA-5B8FA09B1852}" presName="compositeNode" presStyleCnt="0">
        <dgm:presLayoutVars>
          <dgm:bulletEnabled val="1"/>
        </dgm:presLayoutVars>
      </dgm:prSet>
      <dgm:spPr/>
      <dgm:t>
        <a:bodyPr/>
        <a:lstStyle/>
        <a:p>
          <a:endParaRPr lang="fr-FR"/>
        </a:p>
      </dgm:t>
    </dgm:pt>
    <dgm:pt modelId="{9600F72A-7708-47C0-81B3-84ED03499377}" type="pres">
      <dgm:prSet presAssocID="{7A42BEDA-37D3-49AD-AAAA-5B8FA09B1852}"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68000" r="-68000"/>
          </a:stretch>
        </a:blipFill>
      </dgm:spPr>
      <dgm:t>
        <a:bodyPr/>
        <a:lstStyle/>
        <a:p>
          <a:endParaRPr lang="fr-FR"/>
        </a:p>
      </dgm:t>
    </dgm:pt>
    <dgm:pt modelId="{A8596E4E-8C70-4ACE-A1A9-33DAA96212D9}" type="pres">
      <dgm:prSet presAssocID="{7A42BEDA-37D3-49AD-AAAA-5B8FA09B1852}" presName="childNode" presStyleLbl="node1" presStyleIdx="1" presStyleCnt="2">
        <dgm:presLayoutVars>
          <dgm:bulletEnabled val="1"/>
        </dgm:presLayoutVars>
      </dgm:prSet>
      <dgm:spPr/>
      <dgm:t>
        <a:bodyPr/>
        <a:lstStyle/>
        <a:p>
          <a:endParaRPr lang="fr-FR"/>
        </a:p>
      </dgm:t>
    </dgm:pt>
    <dgm:pt modelId="{F7FC62B9-440C-4400-9A18-B92AF409C80F}" type="pres">
      <dgm:prSet presAssocID="{7A42BEDA-37D3-49AD-AAAA-5B8FA09B1852}" presName="parentNode" presStyleLbl="revTx" presStyleIdx="1" presStyleCnt="2">
        <dgm:presLayoutVars>
          <dgm:chMax val="0"/>
          <dgm:bulletEnabled val="1"/>
        </dgm:presLayoutVars>
      </dgm:prSet>
      <dgm:spPr/>
      <dgm:t>
        <a:bodyPr/>
        <a:lstStyle/>
        <a:p>
          <a:endParaRPr lang="fr-FR"/>
        </a:p>
      </dgm:t>
    </dgm:pt>
  </dgm:ptLst>
  <dgm:cxnLst>
    <dgm:cxn modelId="{EB5EC3DB-AD1E-430A-B8E6-5FA5983236F1}" srcId="{39E79A37-1E60-499F-A92E-99F5310DB61B}" destId="{7A42BEDA-37D3-49AD-AAAA-5B8FA09B1852}" srcOrd="1" destOrd="0" parTransId="{732FBD8C-53EE-4364-9980-61033FEC4E07}" sibTransId="{AB3819C7-481F-4444-AA9D-AB477AECE3C7}"/>
    <dgm:cxn modelId="{227C50BF-7469-4A81-BA6E-017A107516E5}" srcId="{39E79A37-1E60-499F-A92E-99F5310DB61B}" destId="{F8BE85F3-8F09-464A-9C2A-E4F31599D18E}" srcOrd="0" destOrd="0" parTransId="{E24E4FD8-F620-4F46-A643-32C550857CDE}" sibTransId="{DED85399-7090-4CEB-91F1-E6F8404E1249}"/>
    <dgm:cxn modelId="{CD817E5F-1A63-47F7-974B-731098C2D0EA}" type="presOf" srcId="{4D9267FD-03B0-4D9D-A3C3-79BB2BAAA668}" destId="{A8596E4E-8C70-4ACE-A1A9-33DAA96212D9}" srcOrd="0" destOrd="0" presId="urn:microsoft.com/office/officeart/2005/8/layout/hList2"/>
    <dgm:cxn modelId="{6FF63F0C-6545-4524-9CA8-67162C8500FE}" type="presOf" srcId="{7A42BEDA-37D3-49AD-AAAA-5B8FA09B1852}" destId="{F7FC62B9-440C-4400-9A18-B92AF409C80F}" srcOrd="0" destOrd="0" presId="urn:microsoft.com/office/officeart/2005/8/layout/hList2"/>
    <dgm:cxn modelId="{A18606E1-89C0-47A4-A861-F5A47491763C}" srcId="{7A42BEDA-37D3-49AD-AAAA-5B8FA09B1852}" destId="{4D9267FD-03B0-4D9D-A3C3-79BB2BAAA668}" srcOrd="0" destOrd="0" parTransId="{4C33CBF2-50BB-4475-B921-10C778234DD8}" sibTransId="{C5750D78-2912-4FE1-B016-A7F6F43F8AE8}"/>
    <dgm:cxn modelId="{66D82351-1CE1-4875-8158-69159F52E9F2}" type="presOf" srcId="{3D64CFD4-A9C9-4588-B0ED-021BA9B63848}" destId="{FD5B5815-95E0-48CD-B374-4B85DE7E9BAC}" srcOrd="0" destOrd="0" presId="urn:microsoft.com/office/officeart/2005/8/layout/hList2"/>
    <dgm:cxn modelId="{B8AB9B02-EE68-479F-895A-6EC5CFCE4E92}" type="presOf" srcId="{F8BE85F3-8F09-464A-9C2A-E4F31599D18E}" destId="{A8B9E92B-70A8-4CAA-B006-AD592814FA63}" srcOrd="0" destOrd="0" presId="urn:microsoft.com/office/officeart/2005/8/layout/hList2"/>
    <dgm:cxn modelId="{FF87217C-2709-4314-B000-23952E6B6E3B}" type="presOf" srcId="{39E79A37-1E60-499F-A92E-99F5310DB61B}" destId="{DF92CA48-1EB0-4E5E-8FA5-7E8A32DEEB32}" srcOrd="0" destOrd="0" presId="urn:microsoft.com/office/officeart/2005/8/layout/hList2"/>
    <dgm:cxn modelId="{DFE2E983-43E1-4FAA-8936-15E95FC34FFF}" srcId="{F8BE85F3-8F09-464A-9C2A-E4F31599D18E}" destId="{3D64CFD4-A9C9-4588-B0ED-021BA9B63848}" srcOrd="0" destOrd="0" parTransId="{DEAE78A6-09B8-4AD9-9ACF-E862927DBFDD}" sibTransId="{1EB5EC8A-2A4E-471D-A9A5-B03F74A2D6EE}"/>
    <dgm:cxn modelId="{EDB8400A-4735-4A1B-B576-B9385FF6EF81}" type="presParOf" srcId="{DF92CA48-1EB0-4E5E-8FA5-7E8A32DEEB32}" destId="{85D5D3D7-4BD1-484D-82D0-2497F41EC529}" srcOrd="0" destOrd="0" presId="urn:microsoft.com/office/officeart/2005/8/layout/hList2"/>
    <dgm:cxn modelId="{709BA5EB-1245-48E1-8662-1E3835D3EEB0}" type="presParOf" srcId="{85D5D3D7-4BD1-484D-82D0-2497F41EC529}" destId="{C280501F-848F-45F9-82F0-53994B5A522D}" srcOrd="0" destOrd="0" presId="urn:microsoft.com/office/officeart/2005/8/layout/hList2"/>
    <dgm:cxn modelId="{47971B91-6E3F-4DFE-B200-35ADF9C7B4B9}" type="presParOf" srcId="{85D5D3D7-4BD1-484D-82D0-2497F41EC529}" destId="{FD5B5815-95E0-48CD-B374-4B85DE7E9BAC}" srcOrd="1" destOrd="0" presId="urn:microsoft.com/office/officeart/2005/8/layout/hList2"/>
    <dgm:cxn modelId="{AF4EC93F-2213-43B8-BFAB-43FA97C715EC}" type="presParOf" srcId="{85D5D3D7-4BD1-484D-82D0-2497F41EC529}" destId="{A8B9E92B-70A8-4CAA-B006-AD592814FA63}" srcOrd="2" destOrd="0" presId="urn:microsoft.com/office/officeart/2005/8/layout/hList2"/>
    <dgm:cxn modelId="{60E64B64-5A6E-4259-B281-4AF7B891742B}" type="presParOf" srcId="{DF92CA48-1EB0-4E5E-8FA5-7E8A32DEEB32}" destId="{3DD083C5-F60C-4C22-992D-3EE44D7E0BD4}" srcOrd="1" destOrd="0" presId="urn:microsoft.com/office/officeart/2005/8/layout/hList2"/>
    <dgm:cxn modelId="{BCB7F639-E798-4F91-A1EF-45AEE46F0921}" type="presParOf" srcId="{DF92CA48-1EB0-4E5E-8FA5-7E8A32DEEB32}" destId="{E8557945-FFB2-4809-A260-B631F0102745}" srcOrd="2" destOrd="0" presId="urn:microsoft.com/office/officeart/2005/8/layout/hList2"/>
    <dgm:cxn modelId="{7FAF572B-619F-4364-B8E5-895BC38B6DE0}" type="presParOf" srcId="{E8557945-FFB2-4809-A260-B631F0102745}" destId="{9600F72A-7708-47C0-81B3-84ED03499377}" srcOrd="0" destOrd="0" presId="urn:microsoft.com/office/officeart/2005/8/layout/hList2"/>
    <dgm:cxn modelId="{990463DF-F024-43A0-BAA9-ACB2E4F54B98}" type="presParOf" srcId="{E8557945-FFB2-4809-A260-B631F0102745}" destId="{A8596E4E-8C70-4ACE-A1A9-33DAA96212D9}" srcOrd="1" destOrd="0" presId="urn:microsoft.com/office/officeart/2005/8/layout/hList2"/>
    <dgm:cxn modelId="{9F148D1C-7EF1-430A-BD81-F846D3FFB3DC}" type="presParOf" srcId="{E8557945-FFB2-4809-A260-B631F0102745}" destId="{F7FC62B9-440C-4400-9A18-B92AF409C80F}"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ACA13-BBB7-48D9-9118-56C880027C0E}">
      <dsp:nvSpPr>
        <dsp:cNvPr id="0" name=""/>
        <dsp:cNvSpPr/>
      </dsp:nvSpPr>
      <dsp:spPr>
        <a:xfrm>
          <a:off x="2067417" y="1772805"/>
          <a:ext cx="1265765" cy="1265765"/>
        </a:xfrm>
        <a:prstGeom prst="ellipse">
          <a:avLst/>
        </a:prstGeom>
        <a:solidFill>
          <a:srgbClr val="FF0000"/>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MA" sz="1800" kern="1200" dirty="0" smtClean="0"/>
            <a:t>Pollution</a:t>
          </a:r>
          <a:endParaRPr lang="fr-FR" sz="1800" kern="1200" dirty="0"/>
        </a:p>
      </dsp:txBody>
      <dsp:txXfrm>
        <a:off x="2252784" y="1958172"/>
        <a:ext cx="895031" cy="895031"/>
      </dsp:txXfrm>
    </dsp:sp>
    <dsp:sp modelId="{52F0266D-A7E4-40BD-AEB8-C746A7094A87}">
      <dsp:nvSpPr>
        <dsp:cNvPr id="0" name=""/>
        <dsp:cNvSpPr/>
      </dsp:nvSpPr>
      <dsp:spPr>
        <a:xfrm rot="16200000">
          <a:off x="2566409" y="1312580"/>
          <a:ext cx="267780" cy="43036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a:off x="2606576" y="1438819"/>
        <a:ext cx="187446" cy="258216"/>
      </dsp:txXfrm>
    </dsp:sp>
    <dsp:sp modelId="{E2288539-9257-42AF-BF0F-9B612FFB987C}">
      <dsp:nvSpPr>
        <dsp:cNvPr id="0" name=""/>
        <dsp:cNvSpPr/>
      </dsp:nvSpPr>
      <dsp:spPr>
        <a:xfrm>
          <a:off x="2067417" y="1792"/>
          <a:ext cx="1265765" cy="1265765"/>
        </a:xfrm>
        <a:prstGeom prst="ellipse">
          <a:avLst/>
        </a:prstGeom>
        <a:solidFill>
          <a:srgbClr val="00CCFF"/>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MA" sz="1800" kern="1200" dirty="0" smtClean="0"/>
            <a:t>De l’air</a:t>
          </a:r>
          <a:endParaRPr lang="fr-FR" sz="1800" kern="1200" dirty="0"/>
        </a:p>
      </dsp:txBody>
      <dsp:txXfrm>
        <a:off x="2252784" y="187159"/>
        <a:ext cx="895031" cy="895031"/>
      </dsp:txXfrm>
    </dsp:sp>
    <dsp:sp modelId="{05890935-6BE4-42BD-844C-BEA213FB2A23}">
      <dsp:nvSpPr>
        <dsp:cNvPr id="0" name=""/>
        <dsp:cNvSpPr/>
      </dsp:nvSpPr>
      <dsp:spPr>
        <a:xfrm rot="1800000">
          <a:off x="3326717" y="2629471"/>
          <a:ext cx="267780" cy="43036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a:off x="3332098" y="2695460"/>
        <a:ext cx="187446" cy="258216"/>
      </dsp:txXfrm>
    </dsp:sp>
    <dsp:sp modelId="{C6FFC82F-FB2D-4873-9C98-E94975D28959}">
      <dsp:nvSpPr>
        <dsp:cNvPr id="0" name=""/>
        <dsp:cNvSpPr/>
      </dsp:nvSpPr>
      <dsp:spPr>
        <a:xfrm>
          <a:off x="3601159" y="2658311"/>
          <a:ext cx="1265765" cy="1265765"/>
        </a:xfrm>
        <a:prstGeom prst="ellipse">
          <a:avLst/>
        </a:prstGeom>
        <a:solidFill>
          <a:srgbClr val="0066FF"/>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MA" sz="1800" kern="1200" dirty="0" smtClean="0"/>
            <a:t>De l’eau</a:t>
          </a:r>
          <a:endParaRPr lang="fr-FR" sz="1800" kern="1200" dirty="0"/>
        </a:p>
      </dsp:txBody>
      <dsp:txXfrm>
        <a:off x="3786526" y="2843678"/>
        <a:ext cx="895031" cy="895031"/>
      </dsp:txXfrm>
    </dsp:sp>
    <dsp:sp modelId="{BE78C9CD-3223-4FC6-A371-3172085775A6}">
      <dsp:nvSpPr>
        <dsp:cNvPr id="0" name=""/>
        <dsp:cNvSpPr/>
      </dsp:nvSpPr>
      <dsp:spPr>
        <a:xfrm rot="9000000">
          <a:off x="1806101" y="2629471"/>
          <a:ext cx="267780" cy="43036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fr-FR" sz="1500" kern="1200"/>
        </a:p>
      </dsp:txBody>
      <dsp:txXfrm rot="10800000">
        <a:off x="1881054" y="2695460"/>
        <a:ext cx="187446" cy="258216"/>
      </dsp:txXfrm>
    </dsp:sp>
    <dsp:sp modelId="{FB551DD6-E5D0-4D8E-804A-128335FAB4A5}">
      <dsp:nvSpPr>
        <dsp:cNvPr id="0" name=""/>
        <dsp:cNvSpPr/>
      </dsp:nvSpPr>
      <dsp:spPr>
        <a:xfrm>
          <a:off x="533675" y="2658311"/>
          <a:ext cx="1265765" cy="1265765"/>
        </a:xfrm>
        <a:prstGeom prst="ellipse">
          <a:avLst/>
        </a:prstGeom>
        <a:solidFill>
          <a:schemeClr val="accent1">
            <a:lumMod val="50000"/>
          </a:schemeClr>
        </a:soli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MA" sz="1800" kern="1200" dirty="0" smtClean="0"/>
            <a:t>Du sol</a:t>
          </a:r>
          <a:endParaRPr lang="fr-FR" sz="1800" kern="1200" dirty="0"/>
        </a:p>
      </dsp:txBody>
      <dsp:txXfrm>
        <a:off x="719042" y="2843678"/>
        <a:ext cx="895031" cy="895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F7C30-7C96-4365-9C8E-13B307921FD1}">
      <dsp:nvSpPr>
        <dsp:cNvPr id="0" name=""/>
        <dsp:cNvSpPr/>
      </dsp:nvSpPr>
      <dsp:spPr>
        <a:xfrm>
          <a:off x="691381" y="2207"/>
          <a:ext cx="3478113" cy="2086867"/>
        </a:xfrm>
        <a:prstGeom prst="rect">
          <a:avLst/>
        </a:prstGeom>
        <a:gradFill rotWithShape="0">
          <a:gsLst>
            <a:gs pos="0">
              <a:schemeClr val="accent5">
                <a:alpha val="90000"/>
                <a:hueOff val="0"/>
                <a:satOff val="0"/>
                <a:lumOff val="0"/>
                <a:alphaOff val="0"/>
                <a:tint val="75000"/>
                <a:shade val="85000"/>
                <a:satMod val="230000"/>
              </a:schemeClr>
            </a:gs>
            <a:gs pos="25000">
              <a:schemeClr val="accent5">
                <a:alpha val="90000"/>
                <a:hueOff val="0"/>
                <a:satOff val="0"/>
                <a:lumOff val="0"/>
                <a:alphaOff val="0"/>
                <a:tint val="90000"/>
                <a:shade val="70000"/>
                <a:satMod val="220000"/>
              </a:schemeClr>
            </a:gs>
            <a:gs pos="50000">
              <a:schemeClr val="accent5">
                <a:alpha val="90000"/>
                <a:hueOff val="0"/>
                <a:satOff val="0"/>
                <a:lumOff val="0"/>
                <a:alphaOff val="0"/>
                <a:tint val="90000"/>
                <a:shade val="58000"/>
                <a:satMod val="225000"/>
              </a:schemeClr>
            </a:gs>
            <a:gs pos="65000">
              <a:schemeClr val="accent5">
                <a:alpha val="90000"/>
                <a:hueOff val="0"/>
                <a:satOff val="0"/>
                <a:lumOff val="0"/>
                <a:alphaOff val="0"/>
                <a:tint val="90000"/>
                <a:shade val="58000"/>
                <a:satMod val="225000"/>
              </a:schemeClr>
            </a:gs>
            <a:gs pos="80000">
              <a:schemeClr val="accent5">
                <a:alpha val="90000"/>
                <a:hueOff val="0"/>
                <a:satOff val="0"/>
                <a:lumOff val="0"/>
                <a:alphaOff val="0"/>
                <a:tint val="90000"/>
                <a:shade val="69000"/>
                <a:satMod val="220000"/>
              </a:schemeClr>
            </a:gs>
            <a:gs pos="100000">
              <a:schemeClr val="accent5">
                <a:alpha val="90000"/>
                <a:hueOff val="0"/>
                <a:satOff val="0"/>
                <a:lumOff val="0"/>
                <a:alphaOff val="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fr-FR" sz="4900" kern="1200" dirty="0" smtClean="0"/>
            <a:t>Procédés thermique</a:t>
          </a:r>
          <a:endParaRPr lang="fr-FR" sz="4900" kern="1200" dirty="0"/>
        </a:p>
      </dsp:txBody>
      <dsp:txXfrm>
        <a:off x="691381" y="2207"/>
        <a:ext cx="3478113" cy="2086867"/>
      </dsp:txXfrm>
    </dsp:sp>
    <dsp:sp modelId="{A320A230-1221-42AB-9A37-B70A4B3AE7A8}">
      <dsp:nvSpPr>
        <dsp:cNvPr id="0" name=""/>
        <dsp:cNvSpPr/>
      </dsp:nvSpPr>
      <dsp:spPr>
        <a:xfrm>
          <a:off x="4517305" y="2207"/>
          <a:ext cx="3478113" cy="2086867"/>
        </a:xfrm>
        <a:prstGeom prst="rect">
          <a:avLst/>
        </a:prstGeom>
        <a:gradFill rotWithShape="0">
          <a:gsLst>
            <a:gs pos="0">
              <a:schemeClr val="accent5">
                <a:alpha val="90000"/>
                <a:hueOff val="0"/>
                <a:satOff val="0"/>
                <a:lumOff val="0"/>
                <a:alphaOff val="-20000"/>
                <a:tint val="75000"/>
                <a:shade val="85000"/>
                <a:satMod val="230000"/>
              </a:schemeClr>
            </a:gs>
            <a:gs pos="25000">
              <a:schemeClr val="accent5">
                <a:alpha val="90000"/>
                <a:hueOff val="0"/>
                <a:satOff val="0"/>
                <a:lumOff val="0"/>
                <a:alphaOff val="-20000"/>
                <a:tint val="90000"/>
                <a:shade val="70000"/>
                <a:satMod val="220000"/>
              </a:schemeClr>
            </a:gs>
            <a:gs pos="50000">
              <a:schemeClr val="accent5">
                <a:alpha val="90000"/>
                <a:hueOff val="0"/>
                <a:satOff val="0"/>
                <a:lumOff val="0"/>
                <a:alphaOff val="-20000"/>
                <a:tint val="90000"/>
                <a:shade val="58000"/>
                <a:satMod val="225000"/>
              </a:schemeClr>
            </a:gs>
            <a:gs pos="65000">
              <a:schemeClr val="accent5">
                <a:alpha val="90000"/>
                <a:hueOff val="0"/>
                <a:satOff val="0"/>
                <a:lumOff val="0"/>
                <a:alphaOff val="-20000"/>
                <a:tint val="90000"/>
                <a:shade val="58000"/>
                <a:satMod val="225000"/>
              </a:schemeClr>
            </a:gs>
            <a:gs pos="80000">
              <a:schemeClr val="accent5">
                <a:alpha val="90000"/>
                <a:hueOff val="0"/>
                <a:satOff val="0"/>
                <a:lumOff val="0"/>
                <a:alphaOff val="-20000"/>
                <a:tint val="90000"/>
                <a:shade val="69000"/>
                <a:satMod val="220000"/>
              </a:schemeClr>
            </a:gs>
            <a:gs pos="100000">
              <a:schemeClr val="accent5">
                <a:alpha val="90000"/>
                <a:hueOff val="0"/>
                <a:satOff val="0"/>
                <a:lumOff val="0"/>
                <a:alphaOff val="-2000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fr-FR" sz="4900" kern="1200" dirty="0" smtClean="0"/>
            <a:t>incinération</a:t>
          </a:r>
          <a:endParaRPr lang="fr-FR" sz="4900" kern="1200" dirty="0"/>
        </a:p>
      </dsp:txBody>
      <dsp:txXfrm>
        <a:off x="4517305" y="2207"/>
        <a:ext cx="3478113" cy="2086867"/>
      </dsp:txXfrm>
    </dsp:sp>
    <dsp:sp modelId="{5460E58C-06CE-4BBF-9756-8DD1902F8425}">
      <dsp:nvSpPr>
        <dsp:cNvPr id="0" name=""/>
        <dsp:cNvSpPr/>
      </dsp:nvSpPr>
      <dsp:spPr>
        <a:xfrm>
          <a:off x="2604343" y="2436886"/>
          <a:ext cx="3478113" cy="2086867"/>
        </a:xfrm>
        <a:prstGeom prst="rect">
          <a:avLst/>
        </a:prstGeom>
        <a:gradFill rotWithShape="0">
          <a:gsLst>
            <a:gs pos="0">
              <a:schemeClr val="accent5">
                <a:alpha val="90000"/>
                <a:hueOff val="0"/>
                <a:satOff val="0"/>
                <a:lumOff val="0"/>
                <a:alphaOff val="-40000"/>
                <a:tint val="75000"/>
                <a:shade val="85000"/>
                <a:satMod val="230000"/>
              </a:schemeClr>
            </a:gs>
            <a:gs pos="25000">
              <a:schemeClr val="accent5">
                <a:alpha val="90000"/>
                <a:hueOff val="0"/>
                <a:satOff val="0"/>
                <a:lumOff val="0"/>
                <a:alphaOff val="-40000"/>
                <a:tint val="90000"/>
                <a:shade val="70000"/>
                <a:satMod val="220000"/>
              </a:schemeClr>
            </a:gs>
            <a:gs pos="50000">
              <a:schemeClr val="accent5">
                <a:alpha val="90000"/>
                <a:hueOff val="0"/>
                <a:satOff val="0"/>
                <a:lumOff val="0"/>
                <a:alphaOff val="-40000"/>
                <a:tint val="90000"/>
                <a:shade val="58000"/>
                <a:satMod val="225000"/>
              </a:schemeClr>
            </a:gs>
            <a:gs pos="65000">
              <a:schemeClr val="accent5">
                <a:alpha val="90000"/>
                <a:hueOff val="0"/>
                <a:satOff val="0"/>
                <a:lumOff val="0"/>
                <a:alphaOff val="-40000"/>
                <a:tint val="90000"/>
                <a:shade val="58000"/>
                <a:satMod val="225000"/>
              </a:schemeClr>
            </a:gs>
            <a:gs pos="80000">
              <a:schemeClr val="accent5">
                <a:alpha val="90000"/>
                <a:hueOff val="0"/>
                <a:satOff val="0"/>
                <a:lumOff val="0"/>
                <a:alphaOff val="-40000"/>
                <a:tint val="90000"/>
                <a:shade val="69000"/>
                <a:satMod val="220000"/>
              </a:schemeClr>
            </a:gs>
            <a:gs pos="100000">
              <a:schemeClr val="accent5">
                <a:alpha val="90000"/>
                <a:hueOff val="0"/>
                <a:satOff val="0"/>
                <a:lumOff val="0"/>
                <a:alphaOff val="-40000"/>
                <a:tint val="77000"/>
                <a:shade val="80000"/>
                <a:satMod val="230000"/>
              </a:schemeClr>
            </a:gs>
          </a:gsLst>
          <a:lin ang="5400000" scaled="1"/>
        </a:gradFill>
        <a:ln>
          <a:noFill/>
        </a:ln>
        <a:effectLst>
          <a:outerShdw blurRad="76200" dist="50800" dir="5400000" rotWithShape="0">
            <a:srgbClr val="4E3B3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fr-FR" sz="4900" kern="1200" dirty="0" smtClean="0"/>
            <a:t>Désorption thermique</a:t>
          </a:r>
          <a:endParaRPr lang="fr-FR" sz="4900" kern="1200" dirty="0"/>
        </a:p>
      </dsp:txBody>
      <dsp:txXfrm>
        <a:off x="2604343" y="2436886"/>
        <a:ext cx="3478113" cy="20868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9E92B-70A8-4CAA-B006-AD592814FA63}">
      <dsp:nvSpPr>
        <dsp:cNvPr id="0" name=""/>
        <dsp:cNvSpPr/>
      </dsp:nvSpPr>
      <dsp:spPr>
        <a:xfrm rot="16200000">
          <a:off x="-1292855" y="2112222"/>
          <a:ext cx="3169919" cy="501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2200" bIns="0" numCol="1" spcCol="1270" anchor="t" anchorCtr="0">
          <a:noAutofit/>
        </a:bodyPr>
        <a:lstStyle/>
        <a:p>
          <a:pPr lvl="0" algn="r" defTabSz="1289050">
            <a:lnSpc>
              <a:spcPct val="90000"/>
            </a:lnSpc>
            <a:spcBef>
              <a:spcPct val="0"/>
            </a:spcBef>
            <a:spcAft>
              <a:spcPct val="35000"/>
            </a:spcAft>
          </a:pPr>
          <a:r>
            <a:rPr lang="fr-FR" sz="2900" kern="1200" dirty="0" smtClean="0"/>
            <a:t>Les associations</a:t>
          </a:r>
          <a:endParaRPr lang="fr-FR" sz="2900" kern="1200" dirty="0"/>
        </a:p>
      </dsp:txBody>
      <dsp:txXfrm>
        <a:off x="-1292855" y="2112222"/>
        <a:ext cx="3169919" cy="501391"/>
      </dsp:txXfrm>
    </dsp:sp>
    <dsp:sp modelId="{FD5B5815-95E0-48CD-B374-4B85DE7E9BAC}">
      <dsp:nvSpPr>
        <dsp:cNvPr id="0" name=""/>
        <dsp:cNvSpPr/>
      </dsp:nvSpPr>
      <dsp:spPr>
        <a:xfrm>
          <a:off x="542800" y="777958"/>
          <a:ext cx="2497462" cy="316991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442200" rIns="192024" bIns="192024" numCol="1" spcCol="1270" anchor="t" anchorCtr="0">
          <a:noAutofit/>
        </a:bodyPr>
        <a:lstStyle/>
        <a:p>
          <a:pPr marL="228600" lvl="1" indent="-228600" algn="l" defTabSz="933450">
            <a:lnSpc>
              <a:spcPct val="90000"/>
            </a:lnSpc>
            <a:spcBef>
              <a:spcPct val="0"/>
            </a:spcBef>
            <a:spcAft>
              <a:spcPct val="15000"/>
            </a:spcAft>
            <a:buChar char="••"/>
          </a:pPr>
          <a:r>
            <a:rPr lang="fr-FR" sz="2100" kern="1200" dirty="0" smtClean="0"/>
            <a:t>L’association françaises d’étude des sols (AFES)</a:t>
          </a:r>
          <a:endParaRPr lang="fr-FR" sz="2100" kern="1200" dirty="0"/>
        </a:p>
      </dsp:txBody>
      <dsp:txXfrm>
        <a:off x="542800" y="777958"/>
        <a:ext cx="2497462" cy="3169919"/>
      </dsp:txXfrm>
    </dsp:sp>
    <dsp:sp modelId="{C280501F-848F-45F9-82F0-53994B5A522D}">
      <dsp:nvSpPr>
        <dsp:cNvPr id="0" name=""/>
        <dsp:cNvSpPr/>
      </dsp:nvSpPr>
      <dsp:spPr>
        <a:xfrm>
          <a:off x="41408" y="116121"/>
          <a:ext cx="1002783" cy="100278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8000" r="-18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FC62B9-440C-4400-9A18-B92AF409C80F}">
      <dsp:nvSpPr>
        <dsp:cNvPr id="0" name=""/>
        <dsp:cNvSpPr/>
      </dsp:nvSpPr>
      <dsp:spPr>
        <a:xfrm rot="16200000">
          <a:off x="2345881" y="2112222"/>
          <a:ext cx="3169919" cy="501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2200" bIns="0" numCol="1" spcCol="1270" anchor="t" anchorCtr="0">
          <a:noAutofit/>
        </a:bodyPr>
        <a:lstStyle/>
        <a:p>
          <a:pPr lvl="0" algn="r" defTabSz="1289050">
            <a:lnSpc>
              <a:spcPct val="90000"/>
            </a:lnSpc>
            <a:spcBef>
              <a:spcPct val="0"/>
            </a:spcBef>
            <a:spcAft>
              <a:spcPct val="35000"/>
            </a:spcAft>
          </a:pPr>
          <a:r>
            <a:rPr lang="fr-FR" sz="2900" kern="1200" dirty="0" smtClean="0"/>
            <a:t>Les entreprises</a:t>
          </a:r>
          <a:endParaRPr lang="fr-FR" sz="2900" kern="1200" dirty="0"/>
        </a:p>
      </dsp:txBody>
      <dsp:txXfrm>
        <a:off x="2345881" y="2112222"/>
        <a:ext cx="3169919" cy="501391"/>
      </dsp:txXfrm>
    </dsp:sp>
    <dsp:sp modelId="{A8596E4E-8C70-4ACE-A1A9-33DAA96212D9}">
      <dsp:nvSpPr>
        <dsp:cNvPr id="0" name=""/>
        <dsp:cNvSpPr/>
      </dsp:nvSpPr>
      <dsp:spPr>
        <a:xfrm>
          <a:off x="4181536" y="777958"/>
          <a:ext cx="2497462" cy="316991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442200" rIns="192024" bIns="192024" numCol="1" spcCol="1270" anchor="t" anchorCtr="0">
          <a:noAutofit/>
        </a:bodyPr>
        <a:lstStyle/>
        <a:p>
          <a:pPr marL="228600" lvl="1" indent="-228600" algn="l" defTabSz="933450">
            <a:lnSpc>
              <a:spcPct val="90000"/>
            </a:lnSpc>
            <a:spcBef>
              <a:spcPct val="0"/>
            </a:spcBef>
            <a:spcAft>
              <a:spcPct val="15000"/>
            </a:spcAft>
            <a:buChar char="••"/>
          </a:pPr>
          <a:r>
            <a:rPr lang="fr-FR" sz="2100" kern="1200" dirty="0" smtClean="0"/>
            <a:t>Les installations classées pour la protection de l’environnement</a:t>
          </a:r>
          <a:endParaRPr lang="fr-FR" sz="2100" kern="1200" dirty="0"/>
        </a:p>
      </dsp:txBody>
      <dsp:txXfrm>
        <a:off x="4181536" y="777958"/>
        <a:ext cx="2497462" cy="3169919"/>
      </dsp:txXfrm>
    </dsp:sp>
    <dsp:sp modelId="{9600F72A-7708-47C0-81B3-84ED03499377}">
      <dsp:nvSpPr>
        <dsp:cNvPr id="0" name=""/>
        <dsp:cNvSpPr/>
      </dsp:nvSpPr>
      <dsp:spPr>
        <a:xfrm>
          <a:off x="3680145" y="116121"/>
          <a:ext cx="1002783" cy="10027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8000" r="-68000"/>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C98E72-2425-43F3-BD7A-531BE983757B}" type="datetimeFigureOut">
              <a:rPr lang="fr-FR" smtClean="0"/>
              <a:t>05/05/2021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1CC0BE-47A1-4A68-981F-4E9819821827}" type="slidenum">
              <a:rPr lang="fr-FR" smtClean="0"/>
              <a:t>‹N°›</a:t>
            </a:fld>
            <a:endParaRPr lang="fr-FR"/>
          </a:p>
        </p:txBody>
      </p:sp>
    </p:spTree>
    <p:extLst>
      <p:ext uri="{BB962C8B-B14F-4D97-AF65-F5344CB8AC3E}">
        <p14:creationId xmlns:p14="http://schemas.microsoft.com/office/powerpoint/2010/main" val="334710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A1CC0BE-47A1-4A68-981F-4E9819821827}" type="slidenum">
              <a:rPr lang="fr-FR" smtClean="0"/>
              <a:pPr/>
              <a:t>18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A1CC0BE-47A1-4A68-981F-4E9819821827}" type="slidenum">
              <a:rPr lang="fr-FR" smtClean="0"/>
              <a:pPr/>
              <a:t>27</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re 28"/>
          <p:cNvSpPr>
            <a:spLocks noGrp="1"/>
          </p:cNvSpPr>
          <p:nvPr>
            <p:ph type="ctrTitle"/>
          </p:nvPr>
        </p:nvSpPr>
        <p:spPr>
          <a:xfrm>
            <a:off x="381000" y="4853411"/>
            <a:ext cx="8458200" cy="1222375"/>
          </a:xfrm>
        </p:spPr>
        <p:txBody>
          <a:bodyPr anchor="t"/>
          <a:lstStyle/>
          <a:p>
            <a:r>
              <a:rPr kumimoji="0" lang="fr-FR" smtClean="0"/>
              <a:t>Modifiez le style du titre</a:t>
            </a:r>
            <a:endParaRPr kumimoji="0" lang="en-US"/>
          </a:p>
        </p:txBody>
      </p:sp>
      <p:sp>
        <p:nvSpPr>
          <p:cNvPr id="9" name="Sous-titr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16" name="Espace réservé de la date 15"/>
          <p:cNvSpPr>
            <a:spLocks noGrp="1"/>
          </p:cNvSpPr>
          <p:nvPr>
            <p:ph type="dt" sz="half" idx="10"/>
          </p:nvPr>
        </p:nvSpPr>
        <p:spPr/>
        <p:txBody>
          <a:bodyPr/>
          <a:lstStyle/>
          <a:p>
            <a:fld id="{90D0820C-599E-4C3E-AAF1-D2A23558AB0A}" type="datetime1">
              <a:rPr lang="fr-FR" smtClean="0"/>
              <a:t>05/05/2021</a:t>
            </a:fld>
            <a:endParaRPr lang="fr-FR"/>
          </a:p>
        </p:txBody>
      </p:sp>
      <p:sp>
        <p:nvSpPr>
          <p:cNvPr id="2" name="Espace réservé du pied de page 1"/>
          <p:cNvSpPr>
            <a:spLocks noGrp="1"/>
          </p:cNvSpPr>
          <p:nvPr>
            <p:ph type="ftr" sz="quarter" idx="11"/>
          </p:nvPr>
        </p:nvSpPr>
        <p:spPr/>
        <p:txBody>
          <a:bodyPr/>
          <a:lstStyle/>
          <a:p>
            <a:endParaRPr lang="fr-FR"/>
          </a:p>
        </p:txBody>
      </p:sp>
      <p:sp>
        <p:nvSpPr>
          <p:cNvPr id="15" name="Espace réservé du numéro de diapositive 14"/>
          <p:cNvSpPr>
            <a:spLocks noGrp="1"/>
          </p:cNvSpPr>
          <p:nvPr>
            <p:ph type="sldNum" sz="quarter" idx="12"/>
          </p:nvPr>
        </p:nvSpPr>
        <p:spPr>
          <a:xfrm>
            <a:off x="8229600" y="6473952"/>
            <a:ext cx="758952" cy="246888"/>
          </a:xfrm>
        </p:spPr>
        <p:txBody>
          <a:bodyPr/>
          <a:lstStyle/>
          <a:p>
            <a:fld id="{925210A0-7D03-49CA-99B3-CA46FFD9E7DB}"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DD95708-93C0-4808-967F-B0DA3D1DEE4B}" type="datetime1">
              <a:rPr lang="fr-FR" smtClean="0"/>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549276"/>
            <a:ext cx="18288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549276"/>
            <a:ext cx="62484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252C12A4-DD87-4049-9061-732C7DDC471E}" type="datetime1">
              <a:rPr lang="fr-FR" smtClean="0"/>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2" name="Titre 21"/>
          <p:cNvSpPr>
            <a:spLocks noGrp="1"/>
          </p:cNvSpPr>
          <p:nvPr>
            <p:ph type="title"/>
          </p:nvPr>
        </p:nvSpPr>
        <p:spPr/>
        <p:txBody>
          <a:bodyPr/>
          <a:lstStyle/>
          <a:p>
            <a:r>
              <a:rPr kumimoji="0" lang="fr-FR" smtClean="0"/>
              <a:t>Modifiez le style du titre</a:t>
            </a:r>
            <a:endParaRPr kumimoji="0" lang="en-US"/>
          </a:p>
        </p:txBody>
      </p:sp>
      <p:sp>
        <p:nvSpPr>
          <p:cNvPr id="27" name="Espace réservé du contenu 26"/>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7902D3C0-C763-47D5-A5C9-EB39B561B7D4}" type="datetime1">
              <a:rPr lang="fr-FR" smtClean="0"/>
              <a:t>05/05/2021</a:t>
            </a:fld>
            <a:endParaRPr lang="fr-FR"/>
          </a:p>
        </p:txBody>
      </p:sp>
      <p:sp>
        <p:nvSpPr>
          <p:cNvPr id="19" name="Espace réservé du pied de page 18"/>
          <p:cNvSpPr>
            <a:spLocks noGrp="1"/>
          </p:cNvSpPr>
          <p:nvPr>
            <p:ph type="ftr" sz="quarter" idx="11"/>
          </p:nvPr>
        </p:nvSpPr>
        <p:spPr>
          <a:xfrm>
            <a:off x="3581400" y="76200"/>
            <a:ext cx="2895600" cy="288925"/>
          </a:xfrm>
        </p:spPr>
        <p:txBody>
          <a:bodyPr/>
          <a:lstStyle/>
          <a:p>
            <a:endParaRPr lang="fr-FR"/>
          </a:p>
        </p:txBody>
      </p:sp>
      <p:sp>
        <p:nvSpPr>
          <p:cNvPr id="16" name="Espace réservé du numéro de diapositive 15"/>
          <p:cNvSpPr>
            <a:spLocks noGrp="1"/>
          </p:cNvSpPr>
          <p:nvPr>
            <p:ph type="sldNum" sz="quarter" idx="12"/>
          </p:nvPr>
        </p:nvSpPr>
        <p:spPr>
          <a:xfrm>
            <a:off x="8229600" y="6473952"/>
            <a:ext cx="758952" cy="246888"/>
          </a:xfrm>
        </p:spPr>
        <p:txBody>
          <a:bodyPr/>
          <a:lstStyle/>
          <a:p>
            <a:fld id="{925210A0-7D03-49CA-99B3-CA46FFD9E7DB}"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texte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19" name="Espace réservé de la date 18"/>
          <p:cNvSpPr>
            <a:spLocks noGrp="1"/>
          </p:cNvSpPr>
          <p:nvPr>
            <p:ph type="dt" sz="half" idx="10"/>
          </p:nvPr>
        </p:nvSpPr>
        <p:spPr/>
        <p:txBody>
          <a:bodyPr/>
          <a:lstStyle/>
          <a:p>
            <a:fld id="{5850E456-F599-4AA1-AA48-DCC08827129F}" type="datetime1">
              <a:rPr lang="fr-FR" smtClean="0"/>
              <a:t>05/05/2021</a:t>
            </a:fld>
            <a:endParaRPr lang="fr-FR"/>
          </a:p>
        </p:txBody>
      </p:sp>
      <p:sp>
        <p:nvSpPr>
          <p:cNvPr id="11" name="Espace réservé du pied de page 10"/>
          <p:cNvSpPr>
            <a:spLocks noGrp="1"/>
          </p:cNvSpPr>
          <p:nvPr>
            <p:ph type="ftr" sz="quarter" idx="11"/>
          </p:nvPr>
        </p:nvSpPr>
        <p:spPr/>
        <p:txBody>
          <a:bodyPr/>
          <a:lstStyle/>
          <a:p>
            <a:endParaRPr lang="fr-FR"/>
          </a:p>
        </p:txBody>
      </p:sp>
      <p:sp>
        <p:nvSpPr>
          <p:cNvPr id="16" name="Espace réservé du numéro de diapositive 15"/>
          <p:cNvSpPr>
            <a:spLocks noGrp="1"/>
          </p:cNvSpPr>
          <p:nvPr>
            <p:ph type="sldNum" sz="quarter" idx="12"/>
          </p:nvPr>
        </p:nvSpPr>
        <p:spPr/>
        <p:txBody>
          <a:bodyPr/>
          <a:lstStyle/>
          <a:p>
            <a:fld id="{925210A0-7D03-49CA-99B3-CA46FFD9E7DB}" type="slidenum">
              <a:rPr lang="fr-FR" smtClean="0"/>
              <a:t>‹N°›</a:t>
            </a:fld>
            <a:endParaRPr lang="fr-FR"/>
          </a:p>
        </p:txBody>
      </p:sp>
      <p:sp>
        <p:nvSpPr>
          <p:cNvPr id="8" name="Titre 7"/>
          <p:cNvSpPr>
            <a:spLocks noGrp="1"/>
          </p:cNvSpPr>
          <p:nvPr>
            <p:ph type="title"/>
          </p:nvPr>
        </p:nvSpPr>
        <p:spPr>
          <a:xfrm>
            <a:off x="180475" y="2947085"/>
            <a:ext cx="8686800" cy="1184825"/>
          </a:xfrm>
        </p:spPr>
        <p:txBody>
          <a:bodyPr rtlCol="0" anchor="t"/>
          <a:lstStyle>
            <a:lvl1pPr algn="r">
              <a:defRPr/>
            </a:lvl1pPr>
          </a:lstStyle>
          <a:p>
            <a:r>
              <a:rPr kumimoji="0" lang="fr-FR" smtClean="0"/>
              <a:t>Modifiez le style du titre</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0" name="Titre 19"/>
          <p:cNvSpPr>
            <a:spLocks noGrp="1"/>
          </p:cNvSpPr>
          <p:nvPr>
            <p:ph type="title"/>
          </p:nvPr>
        </p:nvSpPr>
        <p:spPr>
          <a:xfrm>
            <a:off x="301752" y="457200"/>
            <a:ext cx="8686800" cy="841248"/>
          </a:xfrm>
        </p:spPr>
        <p:txBody>
          <a:bodyPr/>
          <a:lstStyle/>
          <a:p>
            <a:r>
              <a:rPr kumimoji="0" lang="fr-FR" smtClean="0"/>
              <a:t>Modifiez le style du titre</a:t>
            </a:r>
            <a:endParaRPr kumimoji="0" lang="en-US"/>
          </a:p>
        </p:txBody>
      </p:sp>
      <p:sp>
        <p:nvSpPr>
          <p:cNvPr id="14" name="Espace réservé du contenu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0"/>
          </p:nvPr>
        </p:nvSpPr>
        <p:spPr/>
        <p:txBody>
          <a:bodyPr/>
          <a:lstStyle/>
          <a:p>
            <a:fld id="{27EF21E6-C544-4AF8-9905-89611C772F4B}" type="datetime1">
              <a:rPr lang="fr-FR" smtClean="0"/>
              <a:t>05/05/2021</a:t>
            </a:fld>
            <a:endParaRPr lang="fr-FR"/>
          </a:p>
        </p:txBody>
      </p:sp>
      <p:sp>
        <p:nvSpPr>
          <p:cNvPr id="10" name="Espace réservé du pied de page 9"/>
          <p:cNvSpPr>
            <a:spLocks noGrp="1"/>
          </p:cNvSpPr>
          <p:nvPr>
            <p:ph type="ftr" sz="quarter" idx="11"/>
          </p:nvPr>
        </p:nvSpPr>
        <p:spPr/>
        <p:txBody>
          <a:bodyPr/>
          <a:lstStyle/>
          <a:p>
            <a:endParaRPr lang="fr-FR"/>
          </a:p>
        </p:txBody>
      </p:sp>
      <p:sp>
        <p:nvSpPr>
          <p:cNvPr id="31" name="Espace réservé du numéro de diapositive 30"/>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9" name="Titre 28"/>
          <p:cNvSpPr>
            <a:spLocks noGrp="1"/>
          </p:cNvSpPr>
          <p:nvPr>
            <p:ph type="title"/>
          </p:nvPr>
        </p:nvSpPr>
        <p:spPr>
          <a:xfrm>
            <a:off x="304800" y="5410200"/>
            <a:ext cx="8610600" cy="882650"/>
          </a:xfrm>
        </p:spPr>
        <p:txBody>
          <a:bodyPr anchor="ctr"/>
          <a:lstStyle>
            <a:lvl1pPr>
              <a:defRPr/>
            </a:lvl1p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25" name="Espace réservé du texte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contenu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8" name="Espace réservé du contenu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space réservé de la date 9"/>
          <p:cNvSpPr>
            <a:spLocks noGrp="1"/>
          </p:cNvSpPr>
          <p:nvPr>
            <p:ph type="dt" sz="half" idx="10"/>
          </p:nvPr>
        </p:nvSpPr>
        <p:spPr/>
        <p:txBody>
          <a:bodyPr/>
          <a:lstStyle/>
          <a:p>
            <a:fld id="{229D5FD9-E86B-44FC-89A4-B13FDBD3847C}" type="datetime1">
              <a:rPr lang="fr-FR" smtClean="0"/>
              <a:t>05/05/2021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229600" y="6477000"/>
            <a:ext cx="762000" cy="246888"/>
          </a:xfrm>
        </p:spPr>
        <p:txBody>
          <a:bodyPr/>
          <a:lstStyle/>
          <a:p>
            <a:fld id="{925210A0-7D03-49CA-99B3-CA46FFD9E7DB}" type="slidenum">
              <a:rPr lang="fr-FR" smtClean="0"/>
              <a:t>‹N°›</a:t>
            </a:fld>
            <a:endParaRPr lang="fr-FR"/>
          </a:p>
        </p:txBody>
      </p:sp>
      <p:sp>
        <p:nvSpPr>
          <p:cNvPr id="11" name="Connecteur droit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0" name="Titre 29"/>
          <p:cNvSpPr>
            <a:spLocks noGrp="1"/>
          </p:cNvSpPr>
          <p:nvPr>
            <p:ph type="title"/>
          </p:nvPr>
        </p:nvSpPr>
        <p:spPr>
          <a:xfrm>
            <a:off x="301752" y="457200"/>
            <a:ext cx="8686800" cy="841248"/>
          </a:xfrm>
        </p:spPr>
        <p:txBody>
          <a:bodyPr/>
          <a:lstStyle/>
          <a:p>
            <a:r>
              <a:rPr kumimoji="0" lang="fr-FR" smtClean="0"/>
              <a:t>Modifiez le style du titre</a:t>
            </a:r>
            <a:endParaRPr kumimoji="0" lang="en-US"/>
          </a:p>
        </p:txBody>
      </p:sp>
      <p:sp>
        <p:nvSpPr>
          <p:cNvPr id="12" name="Espace réservé de la date 11"/>
          <p:cNvSpPr>
            <a:spLocks noGrp="1"/>
          </p:cNvSpPr>
          <p:nvPr>
            <p:ph type="dt" sz="half" idx="10"/>
          </p:nvPr>
        </p:nvSpPr>
        <p:spPr/>
        <p:txBody>
          <a:bodyPr/>
          <a:lstStyle/>
          <a:p>
            <a:fld id="{86F14CF3-1C86-4064-BD7C-A4303B45637E}" type="datetime1">
              <a:rPr lang="fr-FR" smtClean="0"/>
              <a:t>05/05/2021</a:t>
            </a:fld>
            <a:endParaRPr lang="fr-FR"/>
          </a:p>
        </p:txBody>
      </p:sp>
      <p:sp>
        <p:nvSpPr>
          <p:cNvPr id="21" name="Espace réservé du pied de page 20"/>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7C4F682E-E95D-40B0-BEAF-0BE3C924947F}" type="datetime1">
              <a:rPr lang="fr-FR" smtClean="0"/>
              <a:t>05/05/2021</a:t>
            </a:fld>
            <a:endParaRPr lang="fr-FR"/>
          </a:p>
        </p:txBody>
      </p:sp>
      <p:sp>
        <p:nvSpPr>
          <p:cNvPr id="24" name="Espace réservé du pied de page 23"/>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Connecteur droit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re 11"/>
          <p:cNvSpPr>
            <a:spLocks noGrp="1"/>
          </p:cNvSpPr>
          <p:nvPr>
            <p:ph type="title"/>
          </p:nvPr>
        </p:nvSpPr>
        <p:spPr>
          <a:xfrm>
            <a:off x="457200" y="5486400"/>
            <a:ext cx="8458200" cy="520700"/>
          </a:xfrm>
        </p:spPr>
        <p:txBody>
          <a:bodyPr anchor="ctr"/>
          <a:lstStyle>
            <a:lvl1pPr algn="l">
              <a:buNone/>
              <a:defRPr sz="2000" b="1"/>
            </a:lvl1pPr>
          </a:lstStyle>
          <a:p>
            <a:r>
              <a:rPr kumimoji="0" lang="fr-FR" smtClean="0"/>
              <a:t>Modifiez le style du titre</a:t>
            </a:r>
            <a:endParaRPr kumimoji="0" lang="en-US"/>
          </a:p>
        </p:txBody>
      </p:sp>
      <p:sp>
        <p:nvSpPr>
          <p:cNvPr id="26" name="Espace réservé du texte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14" name="Espace réservé du contenu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1317C9B7-A318-47AF-AB9D-93CF8A4D14A7}" type="datetime1">
              <a:rPr lang="fr-FR" smtClean="0"/>
              <a:t>05/05/2021</a:t>
            </a:fld>
            <a:endParaRPr lang="fr-FR"/>
          </a:p>
        </p:txBody>
      </p:sp>
      <p:sp>
        <p:nvSpPr>
          <p:cNvPr id="29" name="Espace réservé du pied de page 28"/>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25210A0-7D03-49CA-99B3-CA46FFD9E7DB}"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3" name="Espace réservé pour une image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fr-FR" smtClean="0"/>
              <a:t>Cliquez sur l'icône pour ajouter une image</a:t>
            </a:r>
            <a:endParaRPr kumimoji="0" lang="en-US" dirty="0"/>
          </a:p>
        </p:txBody>
      </p:sp>
      <p:sp>
        <p:nvSpPr>
          <p:cNvPr id="7" name="Espace réservé de la date 6"/>
          <p:cNvSpPr>
            <a:spLocks noGrp="1"/>
          </p:cNvSpPr>
          <p:nvPr>
            <p:ph type="dt" sz="half" idx="10"/>
          </p:nvPr>
        </p:nvSpPr>
        <p:spPr/>
        <p:txBody>
          <a:bodyPr/>
          <a:lstStyle/>
          <a:p>
            <a:fld id="{2F794017-EC43-45BD-873B-E26DA47E62E6}" type="datetime1">
              <a:rPr lang="fr-FR" smtClean="0"/>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31" name="Espace réservé du numéro de diapositive 30"/>
          <p:cNvSpPr>
            <a:spLocks noGrp="1"/>
          </p:cNvSpPr>
          <p:nvPr>
            <p:ph type="sldNum" sz="quarter" idx="12"/>
          </p:nvPr>
        </p:nvSpPr>
        <p:spPr/>
        <p:txBody>
          <a:bodyPr/>
          <a:lstStyle/>
          <a:p>
            <a:fld id="{925210A0-7D03-49CA-99B3-CA46FFD9E7DB}" type="slidenum">
              <a:rPr lang="fr-FR" smtClean="0"/>
              <a:t>‹N°›</a:t>
            </a:fld>
            <a:endParaRPr lang="fr-FR"/>
          </a:p>
        </p:txBody>
      </p:sp>
      <p:sp>
        <p:nvSpPr>
          <p:cNvPr id="17" name="Titre 16"/>
          <p:cNvSpPr>
            <a:spLocks noGrp="1"/>
          </p:cNvSpPr>
          <p:nvPr>
            <p:ph type="title"/>
          </p:nvPr>
        </p:nvSpPr>
        <p:spPr>
          <a:xfrm>
            <a:off x="381000" y="4993760"/>
            <a:ext cx="5867400" cy="522288"/>
          </a:xfrm>
        </p:spPr>
        <p:txBody>
          <a:bodyPr anchor="ctr"/>
          <a:lstStyle>
            <a:lvl1pPr algn="l">
              <a:buNone/>
              <a:defRPr sz="2000" b="1"/>
            </a:lvl1pPr>
          </a:lstStyle>
          <a:p>
            <a:r>
              <a:rPr kumimoji="0" lang="fr-FR" smtClean="0"/>
              <a:t>Modifiez le style du titre</a:t>
            </a:r>
            <a:endParaRPr kumimoji="0" lang="en-US"/>
          </a:p>
        </p:txBody>
      </p:sp>
      <p:sp>
        <p:nvSpPr>
          <p:cNvPr id="26" name="Espace réservé du texte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Espace réservé du texte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1" name="Espace réservé de la date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42140067-955F-476B-B0DC-6D26D66D9B9C}" type="datetime1">
              <a:rPr lang="fr-FR" smtClean="0"/>
              <a:t>05/05/2021</a:t>
            </a:fld>
            <a:endParaRPr lang="fr-FR"/>
          </a:p>
        </p:txBody>
      </p:sp>
      <p:sp>
        <p:nvSpPr>
          <p:cNvPr id="28" name="Espace réservé du pied de page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fr-FR"/>
          </a:p>
        </p:txBody>
      </p:sp>
      <p:sp>
        <p:nvSpPr>
          <p:cNvPr id="5" name="Espace réservé du numéro de diapositive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925210A0-7D03-49CA-99B3-CA46FFD9E7DB}" type="slidenum">
              <a:rPr lang="fr-FR" smtClean="0"/>
              <a:t>‹N°›</a:t>
            </a:fld>
            <a:endParaRPr lang="fr-FR"/>
          </a:p>
        </p:txBody>
      </p:sp>
      <p:sp>
        <p:nvSpPr>
          <p:cNvPr id="10" name="Espace réservé du titre 9"/>
          <p:cNvSpPr>
            <a:spLocks noGrp="1"/>
          </p:cNvSpPr>
          <p:nvPr>
            <p:ph type="title"/>
          </p:nvPr>
        </p:nvSpPr>
        <p:spPr>
          <a:xfrm>
            <a:off x="304800" y="457200"/>
            <a:ext cx="8686800" cy="838200"/>
          </a:xfrm>
          <a:prstGeom prst="rect">
            <a:avLst/>
          </a:prstGeom>
        </p:spPr>
        <p:txBody>
          <a:bodyPr vert="horz" anchor="ctr">
            <a:normAutofit/>
          </a:bodyPr>
          <a:lstStyle/>
          <a:p>
            <a:r>
              <a:rPr kumimoji="0" lang="fr-FR" smtClean="0"/>
              <a:t>Modifiez le style du titre</a:t>
            </a:r>
            <a:endParaRPr kumimoji="0" lang="en-US"/>
          </a:p>
        </p:txBody>
      </p:sp>
      <p:sp>
        <p:nvSpPr>
          <p:cNvPr id="9" name="Connecteur droit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Connecteur droit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l="3430" t="31261" r="3108" b="31193"/>
          <a:stretch/>
        </p:blipFill>
        <p:spPr>
          <a:xfrm>
            <a:off x="2250141" y="111062"/>
            <a:ext cx="4643718" cy="914400"/>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44927" y="1124744"/>
            <a:ext cx="8064896" cy="923330"/>
          </a:xfrm>
          <a:prstGeom prst="rect">
            <a:avLst/>
          </a:prstGeom>
          <a:blipFill>
            <a:blip r:embed="rId3"/>
            <a:tile tx="0" ty="0" sx="100000" sy="100000" flip="none" algn="tl"/>
          </a:blip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fr-MA" dirty="0"/>
              <a:t>Département:                                   </a:t>
            </a:r>
            <a:r>
              <a:rPr lang="fr-MA" dirty="0">
                <a:solidFill>
                  <a:srgbClr val="00FF00"/>
                </a:solidFill>
                <a:latin typeface="Arial Black" pitchFamily="34" charset="0"/>
              </a:rPr>
              <a:t>Biologie</a:t>
            </a:r>
            <a:r>
              <a:rPr lang="fr-MA" dirty="0">
                <a:solidFill>
                  <a:srgbClr val="00CC00"/>
                </a:solidFill>
              </a:rPr>
              <a:t>      </a:t>
            </a:r>
          </a:p>
          <a:p>
            <a:r>
              <a:rPr lang="fr-MA" dirty="0"/>
              <a:t>Parcoure:                       </a:t>
            </a:r>
            <a:r>
              <a:rPr lang="fr-MA" dirty="0">
                <a:solidFill>
                  <a:srgbClr val="0070C0"/>
                </a:solidFill>
                <a:latin typeface="Arial Black" pitchFamily="34" charset="0"/>
              </a:rPr>
              <a:t>Biologie de l’environnement</a:t>
            </a:r>
          </a:p>
          <a:p>
            <a:r>
              <a:rPr lang="fr-MA" dirty="0"/>
              <a:t>Module:      </a:t>
            </a:r>
            <a:r>
              <a:rPr lang="fr-MA" b="1" u="sng" dirty="0">
                <a:solidFill>
                  <a:srgbClr val="00B0F0"/>
                </a:solidFill>
                <a:latin typeface="Arial Black" pitchFamily="34" charset="0"/>
              </a:rPr>
              <a:t>Gestion d’environnement et développement </a:t>
            </a:r>
            <a:r>
              <a:rPr lang="fr-MA" b="1" u="sng" dirty="0" smtClean="0">
                <a:solidFill>
                  <a:srgbClr val="00B0F0"/>
                </a:solidFill>
                <a:latin typeface="Arial Black" pitchFamily="34" charset="0"/>
              </a:rPr>
              <a:t>durable            </a:t>
            </a:r>
            <a:endParaRPr lang="fr-MA" b="1" u="sng" dirty="0">
              <a:solidFill>
                <a:srgbClr val="00B0F0"/>
              </a:solidFill>
              <a:latin typeface="Arial Black" pitchFamily="34" charset="0"/>
            </a:endParaRPr>
          </a:p>
        </p:txBody>
      </p:sp>
      <p:sp>
        <p:nvSpPr>
          <p:cNvPr id="8" name="Espace réservé de la date 7"/>
          <p:cNvSpPr>
            <a:spLocks noGrp="1"/>
          </p:cNvSpPr>
          <p:nvPr>
            <p:ph type="dt" sz="half" idx="10"/>
          </p:nvPr>
        </p:nvSpPr>
        <p:spPr>
          <a:xfrm>
            <a:off x="7236296" y="119314"/>
            <a:ext cx="2514600" cy="288925"/>
          </a:xfrm>
        </p:spPr>
        <p:txBody>
          <a:bodyPr/>
          <a:lstStyle/>
          <a:p>
            <a:fld id="{852C9130-5A69-4294-8E54-19C7BAC74FF0}" type="datetime1">
              <a:rPr lang="fr-FR" b="1" smtClean="0">
                <a:solidFill>
                  <a:schemeClr val="accent1"/>
                </a:solidFill>
              </a:rPr>
              <a:t>05/05/2021</a:t>
            </a:fld>
            <a:endParaRPr lang="fr-FR" b="1" dirty="0">
              <a:solidFill>
                <a:schemeClr val="accent1"/>
              </a:solidFill>
            </a:endParaRPr>
          </a:p>
        </p:txBody>
      </p:sp>
      <p:sp>
        <p:nvSpPr>
          <p:cNvPr id="9" name="Espace réservé du numéro de diapositive 8"/>
          <p:cNvSpPr>
            <a:spLocks noGrp="1"/>
          </p:cNvSpPr>
          <p:nvPr>
            <p:ph type="sldNum" sz="quarter" idx="12"/>
          </p:nvPr>
        </p:nvSpPr>
        <p:spPr/>
        <p:txBody>
          <a:bodyPr/>
          <a:lstStyle/>
          <a:p>
            <a:fld id="{925210A0-7D03-49CA-99B3-CA46FFD9E7DB}" type="slidenum">
              <a:rPr lang="fr-FR" smtClean="0"/>
              <a:t>1</a:t>
            </a:fld>
            <a:endParaRPr lang="fr-FR"/>
          </a:p>
        </p:txBody>
      </p:sp>
      <p:sp>
        <p:nvSpPr>
          <p:cNvPr id="10" name="Rectangle 9"/>
          <p:cNvSpPr/>
          <p:nvPr/>
        </p:nvSpPr>
        <p:spPr>
          <a:xfrm>
            <a:off x="1547664" y="2132856"/>
            <a:ext cx="6048672" cy="720080"/>
          </a:xfrm>
          <a:prstGeom prst="rect">
            <a:avLst/>
          </a:prstGeom>
          <a:blipFill>
            <a:blip r:embed="rId4"/>
            <a:tile tx="0" ty="0" sx="100000" sy="100000" flip="none" algn="tl"/>
          </a:blipFill>
        </p:spPr>
        <p:style>
          <a:lnRef idx="1">
            <a:schemeClr val="accent4"/>
          </a:lnRef>
          <a:fillRef idx="3">
            <a:schemeClr val="accent4"/>
          </a:fillRef>
          <a:effectRef idx="2">
            <a:schemeClr val="accent4"/>
          </a:effectRef>
          <a:fontRef idx="minor">
            <a:schemeClr val="lt1"/>
          </a:fontRef>
        </p:style>
        <p:txBody>
          <a:bodyPr rtlCol="0" anchor="ctr"/>
          <a:lstStyle/>
          <a:p>
            <a:pPr algn="ctr"/>
            <a:r>
              <a:rPr lang="fr-MA" sz="5400" dirty="0">
                <a:solidFill>
                  <a:srgbClr val="FF0000"/>
                </a:solidFill>
                <a:latin typeface="Gill Sans Ultra Bold Condensed" pitchFamily="34" charset="0"/>
              </a:rPr>
              <a:t>La pollution du sol </a:t>
            </a:r>
            <a:endParaRPr lang="fr-FR" sz="5400" dirty="0">
              <a:solidFill>
                <a:srgbClr val="FF0000"/>
              </a:solidFill>
              <a:latin typeface="Gill Sans Ultra Bold Condensed" pitchFamily="34"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43808" y="3068960"/>
            <a:ext cx="2808312" cy="1872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p:cNvSpPr txBox="1"/>
          <p:nvPr/>
        </p:nvSpPr>
        <p:spPr>
          <a:xfrm>
            <a:off x="448032" y="5517232"/>
            <a:ext cx="8247936" cy="923330"/>
          </a:xfrm>
          <a:prstGeom prst="rect">
            <a:avLst/>
          </a:prstGeom>
          <a:blipFill>
            <a:blip r:embed="rId4"/>
            <a:tile tx="0" ty="0" sx="100000" sy="100000" flip="none" algn="tl"/>
          </a:blipFill>
          <a:ln>
            <a:solidFill>
              <a:schemeClr val="accent1"/>
            </a:solidFill>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fr-FR" dirty="0">
                <a:solidFill>
                  <a:schemeClr val="bg1"/>
                </a:solidFill>
              </a:rPr>
              <a:t>-</a:t>
            </a:r>
            <a:r>
              <a:rPr lang="fr-FR" dirty="0" smtClean="0">
                <a:solidFill>
                  <a:schemeClr val="bg1"/>
                </a:solidFill>
              </a:rPr>
              <a:t>AZIKI Fatima      -FIRAOUNI Abderrahim     -AIT OUFKIR El </a:t>
            </a:r>
            <a:r>
              <a:rPr lang="fr-FR" dirty="0">
                <a:solidFill>
                  <a:schemeClr val="bg1"/>
                </a:solidFill>
              </a:rPr>
              <a:t>Habib </a:t>
            </a:r>
            <a:r>
              <a:rPr lang="fr-FR" dirty="0" smtClean="0">
                <a:solidFill>
                  <a:schemeClr val="bg1"/>
                </a:solidFill>
              </a:rPr>
              <a:t>   -</a:t>
            </a:r>
            <a:r>
              <a:rPr lang="fr-FR" dirty="0">
                <a:solidFill>
                  <a:schemeClr val="bg1"/>
                </a:solidFill>
              </a:rPr>
              <a:t>LAHBIBI Fadma </a:t>
            </a:r>
            <a:r>
              <a:rPr lang="fr-FR" dirty="0" smtClean="0">
                <a:solidFill>
                  <a:schemeClr val="bg1"/>
                </a:solidFill>
              </a:rPr>
              <a:t> </a:t>
            </a:r>
          </a:p>
          <a:p>
            <a:r>
              <a:rPr lang="fr-FR" dirty="0" smtClean="0">
                <a:solidFill>
                  <a:schemeClr val="bg1"/>
                </a:solidFill>
              </a:rPr>
              <a:t>        -AFRAOUI Khadija            -AGDALA Rachid                -LGARMZ Hanane</a:t>
            </a:r>
          </a:p>
          <a:p>
            <a:r>
              <a:rPr lang="fr-FR" dirty="0" smtClean="0">
                <a:solidFill>
                  <a:schemeClr val="bg1"/>
                </a:solidFill>
              </a:rPr>
              <a:t>        -KARMALI Khadija           -ELKADDOURI Imad           -MJJOUTI Laila</a:t>
            </a:r>
          </a:p>
        </p:txBody>
      </p:sp>
      <p:sp>
        <p:nvSpPr>
          <p:cNvPr id="13" name="TextBox 12"/>
          <p:cNvSpPr txBox="1"/>
          <p:nvPr/>
        </p:nvSpPr>
        <p:spPr>
          <a:xfrm>
            <a:off x="6019666" y="3053301"/>
            <a:ext cx="1296144" cy="523220"/>
          </a:xfrm>
          <a:prstGeom prst="rect">
            <a:avLst/>
          </a:prstGeom>
          <a:noFill/>
        </p:spPr>
        <p:txBody>
          <a:bodyPr wrap="square" rtlCol="0">
            <a:spAutoFit/>
          </a:bodyPr>
          <a:lstStyle/>
          <a:p>
            <a:r>
              <a:rPr lang="fr-FR" sz="2800" dirty="0" smtClean="0">
                <a:latin typeface="Gloucester MT Extra Condensed" pitchFamily="18" charset="0"/>
              </a:rPr>
              <a:t>Animé par:</a:t>
            </a:r>
          </a:p>
        </p:txBody>
      </p:sp>
      <p:sp>
        <p:nvSpPr>
          <p:cNvPr id="14" name="TextBox 13"/>
          <p:cNvSpPr txBox="1"/>
          <p:nvPr/>
        </p:nvSpPr>
        <p:spPr>
          <a:xfrm>
            <a:off x="543319" y="3063443"/>
            <a:ext cx="1695208" cy="800219"/>
          </a:xfrm>
          <a:prstGeom prst="rect">
            <a:avLst/>
          </a:prstGeom>
          <a:noFill/>
        </p:spPr>
        <p:txBody>
          <a:bodyPr wrap="square" rtlCol="0">
            <a:spAutoFit/>
          </a:bodyPr>
          <a:lstStyle/>
          <a:p>
            <a:r>
              <a:rPr lang="fr-FR" sz="2800" dirty="0">
                <a:latin typeface="Gloucester MT Extra Condensed" pitchFamily="18" charset="0"/>
              </a:rPr>
              <a:t>Encadrer</a:t>
            </a:r>
            <a:r>
              <a:rPr lang="fr-FR" sz="2400" dirty="0">
                <a:latin typeface="Gloucester MT Extra Condensed" pitchFamily="18" charset="0"/>
              </a:rPr>
              <a:t> </a:t>
            </a:r>
            <a:r>
              <a:rPr lang="fr-FR" sz="2800" dirty="0" smtClean="0">
                <a:latin typeface="Gloucester MT Extra Condensed" pitchFamily="18" charset="0"/>
              </a:rPr>
              <a:t>par:</a:t>
            </a:r>
            <a:endParaRPr lang="fr-FR" dirty="0" smtClean="0">
              <a:latin typeface="Gloucester MT Extra Condensed" pitchFamily="18" charset="0"/>
            </a:endParaRPr>
          </a:p>
          <a:p>
            <a:endParaRPr lang="fr-FR" dirty="0">
              <a:latin typeface="Gloucester MT Extra Condensed" pitchFamily="18" charset="0"/>
            </a:endParaRPr>
          </a:p>
        </p:txBody>
      </p:sp>
      <p:sp>
        <p:nvSpPr>
          <p:cNvPr id="15" name="TextBox 14"/>
          <p:cNvSpPr txBox="1"/>
          <p:nvPr/>
        </p:nvSpPr>
        <p:spPr>
          <a:xfrm>
            <a:off x="614247" y="3708721"/>
            <a:ext cx="1866833" cy="400110"/>
          </a:xfrm>
          <a:prstGeom prst="rect">
            <a:avLst/>
          </a:prstGeom>
          <a:blipFill>
            <a:blip r:embed="rId4"/>
            <a:tile tx="0" ty="0" sx="100000" sy="100000" flip="none" algn="tl"/>
          </a:blip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fr-FR" sz="2000" b="1" dirty="0" smtClean="0">
                <a:effectLst>
                  <a:outerShdw blurRad="38100" dist="38100" dir="2700000" algn="tl">
                    <a:srgbClr val="000000">
                      <a:alpha val="43137"/>
                    </a:srgbClr>
                  </a:outerShdw>
                </a:effectLst>
              </a:rPr>
              <a:t>Pr. Chafia HAJJI</a:t>
            </a:r>
            <a:endParaRPr lang="fr-FR" sz="2000" b="1" dirty="0">
              <a:effectLst>
                <a:outerShdw blurRad="38100" dist="38100" dir="2700000" algn="tl">
                  <a:srgbClr val="000000">
                    <a:alpha val="43137"/>
                  </a:srgbClr>
                </a:outerShdw>
              </a:effectLst>
            </a:endParaRPr>
          </a:p>
        </p:txBody>
      </p:sp>
      <p:sp>
        <p:nvSpPr>
          <p:cNvPr id="2" name="Rectangle 1"/>
          <p:cNvSpPr/>
          <p:nvPr/>
        </p:nvSpPr>
        <p:spPr>
          <a:xfrm>
            <a:off x="6084168" y="3651628"/>
            <a:ext cx="2664296" cy="923330"/>
          </a:xfrm>
          <a:prstGeom prst="rect">
            <a:avLst/>
          </a:prstGeom>
          <a:blipFill>
            <a:blip r:embed="rId4"/>
            <a:tile tx="0" ty="0" sx="100000" sy="100000" flip="none" algn="tl"/>
          </a:blipFill>
          <a:ln>
            <a:solidFill>
              <a:schemeClr val="accent1"/>
            </a:solidFill>
          </a:ln>
        </p:spPr>
        <p:style>
          <a:lnRef idx="1">
            <a:schemeClr val="accent5"/>
          </a:lnRef>
          <a:fillRef idx="3">
            <a:schemeClr val="accent5"/>
          </a:fillRef>
          <a:effectRef idx="2">
            <a:schemeClr val="accent5"/>
          </a:effectRef>
          <a:fontRef idx="minor">
            <a:schemeClr val="lt1"/>
          </a:fontRef>
        </p:style>
        <p:txBody>
          <a:bodyPr wrap="square" rtlCol="0">
            <a:spAutoFit/>
          </a:bodyPr>
          <a:lstStyle/>
          <a:p>
            <a:pPr marL="285750" indent="-285750">
              <a:buFont typeface="Arial" pitchFamily="34" charset="0"/>
              <a:buChar char="•"/>
            </a:pPr>
            <a:r>
              <a:rPr lang="fr-FR" b="1" dirty="0">
                <a:solidFill>
                  <a:schemeClr val="bg1"/>
                </a:solidFill>
                <a:effectLst>
                  <a:outerShdw blurRad="38100" dist="38100" dir="2700000" algn="tl">
                    <a:srgbClr val="000000">
                      <a:alpha val="43137"/>
                    </a:srgbClr>
                  </a:outerShdw>
                </a:effectLst>
              </a:rPr>
              <a:t>AZIKI Fatima  </a:t>
            </a:r>
            <a:endParaRPr lang="fr-FR" b="1" dirty="0" smtClean="0">
              <a:solidFill>
                <a:schemeClr val="bg1"/>
              </a:solidFill>
              <a:effectLst>
                <a:outerShdw blurRad="38100" dist="38100" dir="2700000" algn="tl">
                  <a:srgbClr val="000000">
                    <a:alpha val="43137"/>
                  </a:srgbClr>
                </a:outerShdw>
              </a:effectLst>
            </a:endParaRPr>
          </a:p>
          <a:p>
            <a:pPr marL="285750" indent="-285750">
              <a:buFont typeface="Arial" pitchFamily="34" charset="0"/>
              <a:buChar char="•"/>
            </a:pPr>
            <a:r>
              <a:rPr lang="fr-FR" b="1" dirty="0" smtClean="0">
                <a:solidFill>
                  <a:schemeClr val="bg1"/>
                </a:solidFill>
                <a:effectLst>
                  <a:outerShdw blurRad="38100" dist="38100" dir="2700000" algn="tl">
                    <a:srgbClr val="000000">
                      <a:alpha val="43137"/>
                    </a:srgbClr>
                  </a:outerShdw>
                </a:effectLst>
              </a:rPr>
              <a:t>FIRAOUNI Abderrahim</a:t>
            </a:r>
          </a:p>
          <a:p>
            <a:pPr marL="285750" indent="-285750">
              <a:buFont typeface="Arial" pitchFamily="34" charset="0"/>
              <a:buChar char="•"/>
            </a:pPr>
            <a:r>
              <a:rPr lang="fr-FR" b="1" dirty="0" smtClean="0">
                <a:solidFill>
                  <a:schemeClr val="bg1"/>
                </a:solidFill>
                <a:effectLst>
                  <a:outerShdw blurRad="38100" dist="38100" dir="2700000" algn="tl">
                    <a:srgbClr val="000000">
                      <a:alpha val="43137"/>
                    </a:srgbClr>
                  </a:outerShdw>
                </a:effectLst>
              </a:rPr>
              <a:t>LGARMZ </a:t>
            </a:r>
            <a:r>
              <a:rPr lang="fr-FR" b="1" dirty="0">
                <a:solidFill>
                  <a:schemeClr val="bg1"/>
                </a:solidFill>
                <a:effectLst>
                  <a:outerShdw blurRad="38100" dist="38100" dir="2700000" algn="tl">
                    <a:srgbClr val="000000">
                      <a:alpha val="43137"/>
                    </a:srgbClr>
                  </a:outerShdw>
                </a:effectLst>
              </a:rPr>
              <a:t>Hanane</a:t>
            </a:r>
          </a:p>
        </p:txBody>
      </p:sp>
      <p:sp>
        <p:nvSpPr>
          <p:cNvPr id="3" name="ZoneTexte 2"/>
          <p:cNvSpPr txBox="1"/>
          <p:nvPr/>
        </p:nvSpPr>
        <p:spPr>
          <a:xfrm>
            <a:off x="448032" y="4797152"/>
            <a:ext cx="1482648" cy="523220"/>
          </a:xfrm>
          <a:prstGeom prst="rect">
            <a:avLst/>
          </a:prstGeom>
          <a:noFill/>
        </p:spPr>
        <p:txBody>
          <a:bodyPr wrap="square" rtlCol="0">
            <a:spAutoFit/>
          </a:bodyPr>
          <a:lstStyle/>
          <a:p>
            <a:r>
              <a:rPr lang="fr-MA" sz="2800" dirty="0" smtClean="0">
                <a:latin typeface="Gloucester MT Extra Condensed" pitchFamily="18" charset="0"/>
              </a:rPr>
              <a:t>Préparé</a:t>
            </a:r>
            <a:r>
              <a:rPr lang="fr-MA" dirty="0" smtClean="0"/>
              <a:t> </a:t>
            </a:r>
            <a:r>
              <a:rPr lang="fr-MA" sz="2800" dirty="0" smtClean="0">
                <a:latin typeface="Gloucester MT Extra Condensed" pitchFamily="18" charset="0"/>
              </a:rPr>
              <a:t>par:</a:t>
            </a:r>
            <a:endParaRPr lang="fr-FR" sz="2800" dirty="0">
              <a:latin typeface="Gloucester MT Extra Condensed" pitchFamily="18" charset="0"/>
            </a:endParaRPr>
          </a:p>
        </p:txBody>
      </p:sp>
    </p:spTree>
    <p:extLst>
      <p:ext uri="{BB962C8B-B14F-4D97-AF65-F5344CB8AC3E}">
        <p14:creationId xmlns:p14="http://schemas.microsoft.com/office/powerpoint/2010/main" val="3867453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10</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435959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Caractéristique </a:t>
            </a:r>
            <a:r>
              <a:rPr lang="fr-MA" dirty="0"/>
              <a:t>physico-chimique du sol </a:t>
            </a:r>
            <a:endParaRPr lang="fr-FR" dirty="0"/>
          </a:p>
        </p:txBody>
      </p:sp>
      <p:sp>
        <p:nvSpPr>
          <p:cNvPr id="9" name="ZoneTexte 8"/>
          <p:cNvSpPr txBox="1"/>
          <p:nvPr/>
        </p:nvSpPr>
        <p:spPr>
          <a:xfrm>
            <a:off x="1259632" y="2076523"/>
            <a:ext cx="748923" cy="369332"/>
          </a:xfrm>
          <a:prstGeom prst="rect">
            <a:avLst/>
          </a:prstGeom>
          <a:noFill/>
        </p:spPr>
        <p:txBody>
          <a:bodyPr wrap="none" rtlCol="0">
            <a:spAutoFit/>
          </a:bodyPr>
          <a:lstStyle/>
          <a:p>
            <a:r>
              <a:rPr lang="fr-MA"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Le pH</a:t>
            </a:r>
            <a:endParaRPr lang="fr-FR"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6" name="ZoneTexte 5"/>
          <p:cNvSpPr txBox="1"/>
          <p:nvPr/>
        </p:nvSpPr>
        <p:spPr>
          <a:xfrm>
            <a:off x="573676" y="2564904"/>
            <a:ext cx="4464496" cy="646331"/>
          </a:xfrm>
          <a:prstGeom prst="rect">
            <a:avLst/>
          </a:prstGeom>
          <a:noFill/>
        </p:spPr>
        <p:txBody>
          <a:bodyPr wrap="square" rtlCol="0">
            <a:spAutoFit/>
          </a:bodyPr>
          <a:lstStyle/>
          <a:p>
            <a:pPr marL="285750" indent="-285750">
              <a:buFont typeface="Wingdings" pitchFamily="2" charset="2"/>
              <a:buChar char="v"/>
            </a:pPr>
            <a:r>
              <a:rPr lang="fr-MA" dirty="0" smtClean="0"/>
              <a:t>C’est un mesure de l’acidité du sol, ou la concentration d’hydrogène (H+).</a:t>
            </a:r>
            <a:endParaRPr lang="fr-FR" dirty="0"/>
          </a:p>
        </p:txBody>
      </p:sp>
      <p:sp>
        <p:nvSpPr>
          <p:cNvPr id="8" name="ZoneTexte 7"/>
          <p:cNvSpPr txBox="1"/>
          <p:nvPr/>
        </p:nvSpPr>
        <p:spPr>
          <a:xfrm>
            <a:off x="592135" y="3429000"/>
            <a:ext cx="4446038" cy="1477328"/>
          </a:xfrm>
          <a:prstGeom prst="rect">
            <a:avLst/>
          </a:prstGeom>
          <a:noFill/>
        </p:spPr>
        <p:txBody>
          <a:bodyPr wrap="square" rtlCol="0">
            <a:spAutoFit/>
          </a:bodyPr>
          <a:lstStyle/>
          <a:p>
            <a:pPr marL="285750" indent="-285750">
              <a:buFont typeface="Wingdings" pitchFamily="2" charset="2"/>
              <a:buChar char="§"/>
            </a:pPr>
            <a:r>
              <a:rPr lang="fr-FR" dirty="0"/>
              <a:t>Le pH du sol va influencer la disponibilité des éléments nutritifs pour la plante, et donc son développement. Le pH idéal varie en fonction de la plante et de ses besoins.</a:t>
            </a:r>
          </a:p>
        </p:txBody>
      </p:sp>
      <p:sp>
        <p:nvSpPr>
          <p:cNvPr id="10" name="ZoneTexte 9"/>
          <p:cNvSpPr txBox="1"/>
          <p:nvPr/>
        </p:nvSpPr>
        <p:spPr>
          <a:xfrm>
            <a:off x="573676" y="5013176"/>
            <a:ext cx="4560689" cy="923330"/>
          </a:xfrm>
          <a:prstGeom prst="rect">
            <a:avLst/>
          </a:prstGeom>
          <a:noFill/>
        </p:spPr>
        <p:txBody>
          <a:bodyPr wrap="square" rtlCol="0">
            <a:spAutoFit/>
          </a:bodyPr>
          <a:lstStyle/>
          <a:p>
            <a:pPr marL="285750" indent="-285750">
              <a:buFont typeface="Wingdings" pitchFamily="2" charset="2"/>
              <a:buChar char="§"/>
            </a:pPr>
            <a:r>
              <a:rPr lang="fr-FR" dirty="0"/>
              <a:t>Un pH inférieur à 5 produit un excès d’absorption d’aluminium qui est toxique pour les </a:t>
            </a:r>
            <a:r>
              <a:rPr lang="fr-FR" dirty="0" smtClean="0"/>
              <a:t>plantes.</a:t>
            </a:r>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233" y="1684664"/>
            <a:ext cx="4115767" cy="4773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574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80">
                                          <p:stCondLst>
                                            <p:cond delay="0"/>
                                          </p:stCondLst>
                                        </p:cTn>
                                        <p:tgtEl>
                                          <p:spTgt spid="11"/>
                                        </p:tgtEl>
                                      </p:cBhvr>
                                    </p:animEffect>
                                    <p:anim calcmode="lin" valueType="num">
                                      <p:cBhvr>
                                        <p:cTn id="3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0" dur="26">
                                          <p:stCondLst>
                                            <p:cond delay="650"/>
                                          </p:stCondLst>
                                        </p:cTn>
                                        <p:tgtEl>
                                          <p:spTgt spid="11"/>
                                        </p:tgtEl>
                                      </p:cBhvr>
                                      <p:to x="100000" y="60000"/>
                                    </p:animScale>
                                    <p:animScale>
                                      <p:cBhvr>
                                        <p:cTn id="41" dur="166" decel="50000">
                                          <p:stCondLst>
                                            <p:cond delay="676"/>
                                          </p:stCondLst>
                                        </p:cTn>
                                        <p:tgtEl>
                                          <p:spTgt spid="11"/>
                                        </p:tgtEl>
                                      </p:cBhvr>
                                      <p:to x="100000" y="100000"/>
                                    </p:animScale>
                                    <p:animScale>
                                      <p:cBhvr>
                                        <p:cTn id="42" dur="26">
                                          <p:stCondLst>
                                            <p:cond delay="1312"/>
                                          </p:stCondLst>
                                        </p:cTn>
                                        <p:tgtEl>
                                          <p:spTgt spid="11"/>
                                        </p:tgtEl>
                                      </p:cBhvr>
                                      <p:to x="100000" y="80000"/>
                                    </p:animScale>
                                    <p:animScale>
                                      <p:cBhvr>
                                        <p:cTn id="43" dur="166" decel="50000">
                                          <p:stCondLst>
                                            <p:cond delay="1338"/>
                                          </p:stCondLst>
                                        </p:cTn>
                                        <p:tgtEl>
                                          <p:spTgt spid="11"/>
                                        </p:tgtEl>
                                      </p:cBhvr>
                                      <p:to x="100000" y="100000"/>
                                    </p:animScale>
                                    <p:animScale>
                                      <p:cBhvr>
                                        <p:cTn id="44" dur="26">
                                          <p:stCondLst>
                                            <p:cond delay="1642"/>
                                          </p:stCondLst>
                                        </p:cTn>
                                        <p:tgtEl>
                                          <p:spTgt spid="11"/>
                                        </p:tgtEl>
                                      </p:cBhvr>
                                      <p:to x="100000" y="90000"/>
                                    </p:animScale>
                                    <p:animScale>
                                      <p:cBhvr>
                                        <p:cTn id="45" dur="166" decel="50000">
                                          <p:stCondLst>
                                            <p:cond delay="1668"/>
                                          </p:stCondLst>
                                        </p:cTn>
                                        <p:tgtEl>
                                          <p:spTgt spid="11"/>
                                        </p:tgtEl>
                                      </p:cBhvr>
                                      <p:to x="100000" y="100000"/>
                                    </p:animScale>
                                    <p:animScale>
                                      <p:cBhvr>
                                        <p:cTn id="46" dur="26">
                                          <p:stCondLst>
                                            <p:cond delay="1808"/>
                                          </p:stCondLst>
                                        </p:cTn>
                                        <p:tgtEl>
                                          <p:spTgt spid="11"/>
                                        </p:tgtEl>
                                      </p:cBhvr>
                                      <p:to x="100000" y="95000"/>
                                    </p:animScale>
                                    <p:animScale>
                                      <p:cBhvr>
                                        <p:cTn id="47"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11</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2776529"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Les êtres vivants de sol </a:t>
            </a:r>
            <a:endParaRPr lang="fr-FR" dirty="0"/>
          </a:p>
        </p:txBody>
      </p:sp>
      <p:sp>
        <p:nvSpPr>
          <p:cNvPr id="6" name="ZoneTexte 5"/>
          <p:cNvSpPr txBox="1"/>
          <p:nvPr/>
        </p:nvSpPr>
        <p:spPr>
          <a:xfrm>
            <a:off x="899592" y="2204864"/>
            <a:ext cx="7992888" cy="923330"/>
          </a:xfrm>
          <a:prstGeom prst="rect">
            <a:avLst/>
          </a:prstGeom>
          <a:noFill/>
        </p:spPr>
        <p:txBody>
          <a:bodyPr wrap="square" rtlCol="0">
            <a:spAutoFit/>
          </a:bodyPr>
          <a:lstStyle/>
          <a:p>
            <a:pPr marL="285750" indent="-285750" algn="ctr">
              <a:buFont typeface="Wingdings" pitchFamily="2" charset="2"/>
              <a:buChar char="v"/>
            </a:pPr>
            <a:r>
              <a:rPr lang="fr-FR" dirty="0" smtClean="0"/>
              <a:t>De par leur structure tridimensionnelle, leur large gamme de porosité, la diversité des caractéristiques physico-chimiques et des conditions microclimatiques, les sols abritent un nombre considérable d’organismes.</a:t>
            </a:r>
            <a:endParaRPr lang="fr-FR" dirty="0"/>
          </a:p>
        </p:txBody>
      </p:sp>
      <p:sp>
        <p:nvSpPr>
          <p:cNvPr id="7" name="ZoneTexte 6"/>
          <p:cNvSpPr txBox="1"/>
          <p:nvPr/>
        </p:nvSpPr>
        <p:spPr>
          <a:xfrm>
            <a:off x="1855808" y="3198289"/>
            <a:ext cx="5600187" cy="369332"/>
          </a:xfrm>
          <a:prstGeom prst="rect">
            <a:avLst/>
          </a:prstGeom>
          <a:noFill/>
        </p:spPr>
        <p:txBody>
          <a:bodyPr wrap="none" rtlCol="0">
            <a:spAutoFit/>
          </a:bodyPr>
          <a:lstStyle/>
          <a:p>
            <a:pPr marL="285750" indent="-285750" algn="ctr">
              <a:buFont typeface="Wingdings" pitchFamily="2" charset="2"/>
              <a:buChar char="Ø"/>
            </a:pPr>
            <a:r>
              <a:rPr lang="fr-FR" dirty="0" smtClean="0"/>
              <a:t>Cette faune du sol couvre plusieurs échelles de taille</a:t>
            </a:r>
            <a:endParaRPr lang="fr-FR" dirty="0"/>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3717032"/>
            <a:ext cx="8496943" cy="2803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1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80">
                                          <p:stCondLst>
                                            <p:cond delay="0"/>
                                          </p:stCondLst>
                                        </p:cTn>
                                        <p:tgtEl>
                                          <p:spTgt spid="12"/>
                                        </p:tgtEl>
                                      </p:cBhvr>
                                    </p:animEffect>
                                    <p:anim calcmode="lin" valueType="num">
                                      <p:cBhvr>
                                        <p:cTn id="20"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5" dur="26">
                                          <p:stCondLst>
                                            <p:cond delay="650"/>
                                          </p:stCondLst>
                                        </p:cTn>
                                        <p:tgtEl>
                                          <p:spTgt spid="12"/>
                                        </p:tgtEl>
                                      </p:cBhvr>
                                      <p:to x="100000" y="60000"/>
                                    </p:animScale>
                                    <p:animScale>
                                      <p:cBhvr>
                                        <p:cTn id="26" dur="166" decel="50000">
                                          <p:stCondLst>
                                            <p:cond delay="676"/>
                                          </p:stCondLst>
                                        </p:cTn>
                                        <p:tgtEl>
                                          <p:spTgt spid="12"/>
                                        </p:tgtEl>
                                      </p:cBhvr>
                                      <p:to x="100000" y="100000"/>
                                    </p:animScale>
                                    <p:animScale>
                                      <p:cBhvr>
                                        <p:cTn id="27" dur="26">
                                          <p:stCondLst>
                                            <p:cond delay="1312"/>
                                          </p:stCondLst>
                                        </p:cTn>
                                        <p:tgtEl>
                                          <p:spTgt spid="12"/>
                                        </p:tgtEl>
                                      </p:cBhvr>
                                      <p:to x="100000" y="80000"/>
                                    </p:animScale>
                                    <p:animScale>
                                      <p:cBhvr>
                                        <p:cTn id="28" dur="166" decel="50000">
                                          <p:stCondLst>
                                            <p:cond delay="1338"/>
                                          </p:stCondLst>
                                        </p:cTn>
                                        <p:tgtEl>
                                          <p:spTgt spid="12"/>
                                        </p:tgtEl>
                                      </p:cBhvr>
                                      <p:to x="100000" y="100000"/>
                                    </p:animScale>
                                    <p:animScale>
                                      <p:cBhvr>
                                        <p:cTn id="29" dur="26">
                                          <p:stCondLst>
                                            <p:cond delay="1642"/>
                                          </p:stCondLst>
                                        </p:cTn>
                                        <p:tgtEl>
                                          <p:spTgt spid="12"/>
                                        </p:tgtEl>
                                      </p:cBhvr>
                                      <p:to x="100000" y="90000"/>
                                    </p:animScale>
                                    <p:animScale>
                                      <p:cBhvr>
                                        <p:cTn id="30" dur="166" decel="50000">
                                          <p:stCondLst>
                                            <p:cond delay="1668"/>
                                          </p:stCondLst>
                                        </p:cTn>
                                        <p:tgtEl>
                                          <p:spTgt spid="12"/>
                                        </p:tgtEl>
                                      </p:cBhvr>
                                      <p:to x="100000" y="100000"/>
                                    </p:animScale>
                                    <p:animScale>
                                      <p:cBhvr>
                                        <p:cTn id="31" dur="26">
                                          <p:stCondLst>
                                            <p:cond delay="1808"/>
                                          </p:stCondLst>
                                        </p:cTn>
                                        <p:tgtEl>
                                          <p:spTgt spid="12"/>
                                        </p:tgtEl>
                                      </p:cBhvr>
                                      <p:to x="100000" y="95000"/>
                                    </p:animScale>
                                    <p:animScale>
                                      <p:cBhvr>
                                        <p:cTn id="32"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p:txBody>
          <a:bodyPr/>
          <a:lstStyle/>
          <a:p>
            <a:fld id="{DB9834CB-DA21-4422-95ED-912DCB64802F}" type="datetime1">
              <a:rPr lang="fr-FR" smtClean="0"/>
              <a:t>05/05/2021</a:t>
            </a:fld>
            <a:endParaRPr lang="fr-FR"/>
          </a:p>
        </p:txBody>
      </p:sp>
      <p:sp>
        <p:nvSpPr>
          <p:cNvPr id="8" name="Espace réservé du numéro de diapositive 7"/>
          <p:cNvSpPr>
            <a:spLocks noGrp="1"/>
          </p:cNvSpPr>
          <p:nvPr>
            <p:ph type="sldNum" sz="quarter" idx="12"/>
          </p:nvPr>
        </p:nvSpPr>
        <p:spPr/>
        <p:txBody>
          <a:bodyPr/>
          <a:lstStyle/>
          <a:p>
            <a:fld id="{925210A0-7D03-49CA-99B3-CA46FFD9E7DB}" type="slidenum">
              <a:rPr lang="fr-FR" smtClean="0"/>
              <a:t>12</a:t>
            </a:fld>
            <a:endParaRPr lang="fr-FR"/>
          </a:p>
        </p:txBody>
      </p:sp>
      <p:sp>
        <p:nvSpPr>
          <p:cNvPr id="9" name="ZoneTexte 8"/>
          <p:cNvSpPr txBox="1"/>
          <p:nvPr/>
        </p:nvSpPr>
        <p:spPr>
          <a:xfrm>
            <a:off x="1835531" y="284225"/>
            <a:ext cx="3015569" cy="523220"/>
          </a:xfrm>
          <a:prstGeom prst="rect">
            <a:avLst/>
          </a:prstGeom>
          <a:noFill/>
        </p:spPr>
        <p:txBody>
          <a:bodyPr wrap="none" rtlCol="0">
            <a:spAutoFit/>
          </a:bodyPr>
          <a:lstStyle/>
          <a:p>
            <a:r>
              <a:rPr lang="fr-MA" sz="2800" dirty="0">
                <a:solidFill>
                  <a:schemeClr val="tx2">
                    <a:lumMod val="90000"/>
                  </a:schemeClr>
                </a:solidFill>
                <a:latin typeface="Arial Black" pitchFamily="34" charset="0"/>
              </a:rPr>
              <a:t>II. La pollution</a:t>
            </a:r>
            <a:endParaRPr lang="fr-FR" sz="2800" dirty="0">
              <a:solidFill>
                <a:schemeClr val="tx2">
                  <a:lumMod val="90000"/>
                </a:schemeClr>
              </a:solidFill>
              <a:latin typeface="Arial Black" pitchFamily="34" charset="0"/>
            </a:endParaRPr>
          </a:p>
        </p:txBody>
      </p:sp>
      <p:sp>
        <p:nvSpPr>
          <p:cNvPr id="10" name="ZoneTexte 9"/>
          <p:cNvSpPr txBox="1"/>
          <p:nvPr/>
        </p:nvSpPr>
        <p:spPr>
          <a:xfrm>
            <a:off x="761256" y="1700808"/>
            <a:ext cx="7651509" cy="923330"/>
          </a:xfrm>
          <a:prstGeom prst="rect">
            <a:avLst/>
          </a:prstGeom>
          <a:noFill/>
        </p:spPr>
        <p:txBody>
          <a:bodyPr wrap="square" rtlCol="0">
            <a:spAutoFit/>
          </a:bodyPr>
          <a:lstStyle/>
          <a:p>
            <a:pPr marL="285750" indent="-285750">
              <a:buFont typeface="Wingdings" pitchFamily="2" charset="2"/>
              <a:buChar char="v"/>
            </a:pPr>
            <a:r>
              <a:rPr lang="fr-FR" dirty="0" smtClean="0"/>
              <a:t>C’est la dégradation de l'environnement par des substances (naturelles, chimiques ou radioactives), des déchets (ménagers ou industriels) ou des nuisances diverses (sonores, lumineuses, thermiques, biologiques, etc.).</a:t>
            </a:r>
            <a:endParaRPr lang="fr-FR" dirty="0"/>
          </a:p>
        </p:txBody>
      </p:sp>
      <p:graphicFrame>
        <p:nvGraphicFramePr>
          <p:cNvPr id="12" name="Diagramme 11"/>
          <p:cNvGraphicFramePr/>
          <p:nvPr>
            <p:extLst>
              <p:ext uri="{D42A27DB-BD31-4B8C-83A1-F6EECF244321}">
                <p14:modId xmlns:p14="http://schemas.microsoft.com/office/powerpoint/2010/main" val="3836258465"/>
              </p:ext>
            </p:extLst>
          </p:nvPr>
        </p:nvGraphicFramePr>
        <p:xfrm>
          <a:off x="1862369" y="2708920"/>
          <a:ext cx="5400600" cy="3925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ZoneTexte 16"/>
          <p:cNvSpPr txBox="1"/>
          <p:nvPr/>
        </p:nvSpPr>
        <p:spPr>
          <a:xfrm>
            <a:off x="761256" y="1268760"/>
            <a:ext cx="3440557"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 Définition et types de la pollution</a:t>
            </a:r>
            <a:endParaRPr lang="fr-FR" dirty="0"/>
          </a:p>
        </p:txBody>
      </p:sp>
    </p:spTree>
    <p:extLst>
      <p:ext uri="{BB962C8B-B14F-4D97-AF65-F5344CB8AC3E}">
        <p14:creationId xmlns:p14="http://schemas.microsoft.com/office/powerpoint/2010/main" val="1231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fltVal val="0"/>
                                          </p:val>
                                        </p:tav>
                                        <p:tav tm="100000">
                                          <p:val>
                                            <p:strVal val="#ppt_w"/>
                                          </p:val>
                                        </p:tav>
                                      </p:tavLst>
                                    </p:anim>
                                    <p:anim calcmode="lin" valueType="num">
                                      <p:cBhvr>
                                        <p:cTn id="15" dur="1000" fill="hold"/>
                                        <p:tgtEl>
                                          <p:spTgt spid="12"/>
                                        </p:tgtEl>
                                        <p:attrNameLst>
                                          <p:attrName>ppt_h</p:attrName>
                                        </p:attrNameLst>
                                      </p:cBhvr>
                                      <p:tavLst>
                                        <p:tav tm="0">
                                          <p:val>
                                            <p:fltVal val="0"/>
                                          </p:val>
                                        </p:tav>
                                        <p:tav tm="100000">
                                          <p:val>
                                            <p:strVal val="#ppt_h"/>
                                          </p:val>
                                        </p:tav>
                                      </p:tavLst>
                                    </p:anim>
                                    <p:anim calcmode="lin" valueType="num">
                                      <p:cBhvr>
                                        <p:cTn id="16" dur="1000" fill="hold"/>
                                        <p:tgtEl>
                                          <p:spTgt spid="12"/>
                                        </p:tgtEl>
                                        <p:attrNameLst>
                                          <p:attrName>style.rotation</p:attrName>
                                        </p:attrNameLst>
                                      </p:cBhvr>
                                      <p:tavLst>
                                        <p:tav tm="0">
                                          <p:val>
                                            <p:fltVal val="90"/>
                                          </p:val>
                                        </p:tav>
                                        <p:tav tm="100000">
                                          <p:val>
                                            <p:fltVal val="0"/>
                                          </p:val>
                                        </p:tav>
                                      </p:tavLst>
                                    </p:anim>
                                    <p:animEffect transition="in" filter="fade">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C7D6FDA-997A-4C3E-BCF5-F24EFD8E5615}"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13</a:t>
            </a:fld>
            <a:endParaRPr lang="fr-FR"/>
          </a:p>
        </p:txBody>
      </p:sp>
      <p:sp>
        <p:nvSpPr>
          <p:cNvPr id="6" name="ZoneTexte 5"/>
          <p:cNvSpPr txBox="1"/>
          <p:nvPr/>
        </p:nvSpPr>
        <p:spPr>
          <a:xfrm>
            <a:off x="395536" y="2924944"/>
            <a:ext cx="8352928" cy="1446550"/>
          </a:xfrm>
          <a:prstGeom prst="rect">
            <a:avLst/>
          </a:prstGeom>
          <a:noFill/>
        </p:spPr>
        <p:txBody>
          <a:bodyPr wrap="square" rtlCol="0">
            <a:spAutoFit/>
          </a:bodyPr>
          <a:lstStyle/>
          <a:p>
            <a:pPr algn="ctr"/>
            <a:r>
              <a:rPr lang="fr-MA" sz="4400" dirty="0" smtClean="0">
                <a:latin typeface="Arial Black" pitchFamily="34" charset="0"/>
              </a:rPr>
              <a:t>Chapitre 2 </a:t>
            </a:r>
            <a:r>
              <a:rPr lang="fr-MA" sz="4400" dirty="0" smtClean="0">
                <a:latin typeface="Gill Sans Ultra Bold" pitchFamily="34" charset="0"/>
              </a:rPr>
              <a:t>: </a:t>
            </a:r>
          </a:p>
          <a:p>
            <a:pPr algn="ctr"/>
            <a:r>
              <a:rPr lang="fr-MA" sz="4400" dirty="0" smtClean="0">
                <a:latin typeface="Gill Sans Ultra Bold" pitchFamily="34" charset="0"/>
              </a:rPr>
              <a:t>Pollution du sol</a:t>
            </a:r>
            <a:endParaRPr lang="fr-FR" sz="4400" dirty="0">
              <a:latin typeface="Gill Sans Ultra Bold" pitchFamily="34" charset="0"/>
            </a:endParaRPr>
          </a:p>
        </p:txBody>
      </p:sp>
    </p:spTree>
    <p:extLst>
      <p:ext uri="{BB962C8B-B14F-4D97-AF65-F5344CB8AC3E}">
        <p14:creationId xmlns:p14="http://schemas.microsoft.com/office/powerpoint/2010/main" val="3632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      </a:t>
            </a:r>
            <a:r>
              <a:rPr lang="fr-FR" dirty="0" smtClean="0">
                <a:solidFill>
                  <a:schemeClr val="tx2">
                    <a:lumMod val="90000"/>
                  </a:schemeClr>
                </a:solidFill>
              </a:rPr>
              <a:t>La  Pollution  du  sol</a:t>
            </a:r>
            <a:endParaRPr lang="fr-FR" dirty="0">
              <a:solidFill>
                <a:schemeClr val="tx2">
                  <a:lumMod val="90000"/>
                </a:schemeClr>
              </a:solidFill>
            </a:endParaRPr>
          </a:p>
        </p:txBody>
      </p:sp>
      <p:sp>
        <p:nvSpPr>
          <p:cNvPr id="2" name="Espace réservé du contenu 1"/>
          <p:cNvSpPr>
            <a:spLocks noGrp="1"/>
          </p:cNvSpPr>
          <p:nvPr>
            <p:ph idx="1"/>
          </p:nvPr>
        </p:nvSpPr>
        <p:spPr>
          <a:xfrm>
            <a:off x="142844" y="1500174"/>
            <a:ext cx="8686800" cy="4525963"/>
          </a:xfrm>
        </p:spPr>
        <p:txBody>
          <a:bodyPr/>
          <a:lstStyle/>
          <a:p>
            <a:pPr>
              <a:buNone/>
            </a:pPr>
            <a:r>
              <a:rPr lang="fr-FR" dirty="0" smtClean="0"/>
              <a:t> </a:t>
            </a:r>
            <a:r>
              <a:rPr lang="fr-FR" dirty="0" smtClean="0">
                <a:ln>
                  <a:solidFill>
                    <a:schemeClr val="tx2">
                      <a:lumMod val="75000"/>
                    </a:schemeClr>
                  </a:solidFill>
                </a:ln>
                <a:solidFill>
                  <a:srgbClr val="FFC000"/>
                </a:solidFill>
              </a:rPr>
              <a:t>Définition </a:t>
            </a:r>
            <a:r>
              <a:rPr lang="fr-FR" dirty="0" smtClean="0">
                <a:ln>
                  <a:solidFill>
                    <a:schemeClr val="tx2">
                      <a:lumMod val="75000"/>
                    </a:schemeClr>
                  </a:solidFill>
                </a:ln>
              </a:rPr>
              <a:t> :   </a:t>
            </a:r>
          </a:p>
          <a:p>
            <a:pPr>
              <a:buNone/>
            </a:pPr>
            <a:endParaRPr lang="fr-FR" sz="1800" dirty="0" smtClean="0">
              <a:latin typeface="Calibri" pitchFamily="34" charset="0"/>
            </a:endParaRPr>
          </a:p>
          <a:p>
            <a:pPr indent="15875">
              <a:buNone/>
            </a:pPr>
            <a:r>
              <a:rPr lang="fr-FR" sz="1800" dirty="0" smtClean="0"/>
              <a:t>La p</a:t>
            </a:r>
            <a:r>
              <a:rPr lang="fr-FR" sz="1800" dirty="0" smtClean="0">
                <a:solidFill>
                  <a:schemeClr val="tx1"/>
                </a:solidFill>
              </a:rPr>
              <a:t>ollu</a:t>
            </a:r>
            <a:r>
              <a:rPr lang="fr-FR" sz="1800" dirty="0" smtClean="0"/>
              <a:t>tion de sol correspond à l’accumulation de composés toxiques : </a:t>
            </a:r>
          </a:p>
          <a:p>
            <a:pPr indent="15875">
              <a:buNone/>
            </a:pPr>
            <a:r>
              <a:rPr lang="fr-FR" sz="1800" dirty="0" smtClean="0">
                <a:solidFill>
                  <a:srgbClr val="FFC000"/>
                </a:solidFill>
              </a:rPr>
              <a:t>produits chimiques</a:t>
            </a:r>
            <a:r>
              <a:rPr lang="fr-FR" sz="1800" dirty="0" smtClean="0"/>
              <a:t>, </a:t>
            </a:r>
            <a:r>
              <a:rPr lang="fr-FR" sz="1800" dirty="0" smtClean="0">
                <a:solidFill>
                  <a:srgbClr val="FFC000"/>
                </a:solidFill>
              </a:rPr>
              <a:t>sels</a:t>
            </a:r>
            <a:r>
              <a:rPr lang="fr-FR" sz="1800" dirty="0" smtClean="0"/>
              <a:t>, </a:t>
            </a:r>
            <a:r>
              <a:rPr lang="fr-FR" sz="1800" dirty="0" smtClean="0">
                <a:solidFill>
                  <a:srgbClr val="FFC000"/>
                </a:solidFill>
              </a:rPr>
              <a:t>matières radioactives</a:t>
            </a:r>
            <a:r>
              <a:rPr lang="fr-FR" sz="1800" dirty="0" smtClean="0"/>
              <a:t> ou </a:t>
            </a:r>
            <a:r>
              <a:rPr lang="fr-FR" sz="1800" dirty="0" smtClean="0">
                <a:solidFill>
                  <a:srgbClr val="FFC000"/>
                </a:solidFill>
              </a:rPr>
              <a:t>agents pathogènes</a:t>
            </a:r>
            <a:r>
              <a:rPr lang="fr-FR" sz="1800" dirty="0" smtClean="0"/>
              <a:t> qui, tous, ont des effets nocifs sur la croissance des plantes et la santé des animaux et de l’homme. </a:t>
            </a:r>
          </a:p>
          <a:p>
            <a:pPr indent="15875">
              <a:buNone/>
            </a:pPr>
            <a:endParaRPr lang="fr-FR" sz="1800" dirty="0" smtClean="0"/>
          </a:p>
          <a:p>
            <a:pPr indent="15875">
              <a:buNone/>
            </a:pPr>
            <a:endParaRPr lang="fr-FR" sz="1800" dirty="0" smtClean="0"/>
          </a:p>
          <a:p>
            <a:pPr indent="15875">
              <a:buNone/>
            </a:pPr>
            <a:r>
              <a:rPr lang="fr-FR" sz="1800" dirty="0" smtClean="0"/>
              <a:t>  </a:t>
            </a:r>
          </a:p>
        </p:txBody>
      </p:sp>
      <p:sp>
        <p:nvSpPr>
          <p:cNvPr id="4" name="Espace réservé de la date 3"/>
          <p:cNvSpPr>
            <a:spLocks noGrp="1"/>
          </p:cNvSpPr>
          <p:nvPr>
            <p:ph type="dt" sz="half" idx="10"/>
          </p:nvPr>
        </p:nvSpPr>
        <p:spPr/>
        <p:txBody>
          <a:bodyPr/>
          <a:lstStyle/>
          <a:p>
            <a:fld id="{AC371CB8-FEDB-4D37-924C-59E0818F517B}"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14</a:t>
            </a:fld>
            <a:endParaRPr lang="fr-FR"/>
          </a:p>
        </p:txBody>
      </p:sp>
      <p:sp>
        <p:nvSpPr>
          <p:cNvPr id="6" name="Rectangle 5"/>
          <p:cNvSpPr/>
          <p:nvPr/>
        </p:nvSpPr>
        <p:spPr>
          <a:xfrm>
            <a:off x="214282" y="1500174"/>
            <a:ext cx="2357454"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cause_pollution_sol.jpg"/>
          <p:cNvPicPr>
            <a:picLocks noChangeAspect="1"/>
          </p:cNvPicPr>
          <p:nvPr/>
        </p:nvPicPr>
        <p:blipFill>
          <a:blip r:embed="rId2"/>
          <a:stretch>
            <a:fillRect/>
          </a:stretch>
        </p:blipFill>
        <p:spPr>
          <a:xfrm>
            <a:off x="2857488" y="3786190"/>
            <a:ext cx="3500462" cy="2557452"/>
          </a:xfrm>
          <a:prstGeom prst="rect">
            <a:avLst/>
          </a:prstGeom>
        </p:spPr>
      </p:pic>
    </p:spTree>
    <p:extLst>
      <p:ext uri="{BB962C8B-B14F-4D97-AF65-F5344CB8AC3E}">
        <p14:creationId xmlns:p14="http://schemas.microsoft.com/office/powerpoint/2010/main" val="30656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ox(in)">
                                      <p:cBhvr>
                                        <p:cTn id="12" dur="500"/>
                                        <p:tgtEl>
                                          <p:spTgt spid="2">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box(in)">
                                      <p:cBhvr>
                                        <p:cTn id="20" dur="500"/>
                                        <p:tgtEl>
                                          <p:spTgt spid="2">
                                            <p:txEl>
                                              <p:pRg st="2" end="2"/>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box(in)">
                                      <p:cBhvr>
                                        <p:cTn id="23" dur="500"/>
                                        <p:tgtEl>
                                          <p:spTgt spid="2">
                                            <p:txEl>
                                              <p:pRg st="3" end="3"/>
                                            </p:txEl>
                                          </p:spTgt>
                                        </p:tgtEl>
                                      </p:cBhvr>
                                    </p:animEffect>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554163"/>
            <a:ext cx="8991600" cy="3160722"/>
          </a:xfrm>
        </p:spPr>
        <p:txBody>
          <a:bodyPr>
            <a:normAutofit/>
          </a:bodyPr>
          <a:lstStyle/>
          <a:p>
            <a:pPr>
              <a:buNone/>
            </a:pPr>
            <a:r>
              <a:rPr lang="fr-FR" sz="4400" dirty="0" smtClean="0"/>
              <a:t>    </a:t>
            </a:r>
            <a:r>
              <a:rPr lang="fr-FR" sz="4400" u="sng" dirty="0" smtClean="0">
                <a:solidFill>
                  <a:schemeClr val="tx2">
                    <a:lumMod val="90000"/>
                  </a:schemeClr>
                </a:solidFill>
              </a:rPr>
              <a:t>Les causes de la pollution de sol :</a:t>
            </a:r>
          </a:p>
          <a:p>
            <a:pPr>
              <a:buNone/>
            </a:pPr>
            <a:endParaRPr lang="fr-FR" sz="4400" dirty="0" smtClean="0">
              <a:solidFill>
                <a:schemeClr val="tx2">
                  <a:lumMod val="90000"/>
                </a:schemeClr>
              </a:solidFill>
            </a:endParaRPr>
          </a:p>
          <a:p>
            <a:pPr>
              <a:buNone/>
            </a:pPr>
            <a:r>
              <a:rPr lang="fr-FR" sz="4400" dirty="0" smtClean="0">
                <a:solidFill>
                  <a:schemeClr val="tx2">
                    <a:lumMod val="90000"/>
                  </a:schemeClr>
                </a:solidFill>
              </a:rPr>
              <a:t>                   Les polluants </a:t>
            </a:r>
            <a:endParaRPr lang="fr-FR" sz="4400" dirty="0">
              <a:solidFill>
                <a:schemeClr val="tx2">
                  <a:lumMod val="90000"/>
                </a:schemeClr>
              </a:solidFill>
            </a:endParaRPr>
          </a:p>
        </p:txBody>
      </p:sp>
      <p:sp>
        <p:nvSpPr>
          <p:cNvPr id="4" name="Espace réservé de la date 3"/>
          <p:cNvSpPr>
            <a:spLocks noGrp="1"/>
          </p:cNvSpPr>
          <p:nvPr>
            <p:ph type="dt" sz="half" idx="10"/>
          </p:nvPr>
        </p:nvSpPr>
        <p:spPr/>
        <p:txBody>
          <a:bodyPr/>
          <a:lstStyle/>
          <a:p>
            <a:fld id="{7902D3C0-C763-47D5-A5C9-EB39B561B7D4}"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15</a:t>
            </a:fld>
            <a:endParaRPr lang="fr-FR"/>
          </a:p>
        </p:txBody>
      </p:sp>
      <p:sp>
        <p:nvSpPr>
          <p:cNvPr id="6" name="Rectangle 5"/>
          <p:cNvSpPr/>
          <p:nvPr/>
        </p:nvSpPr>
        <p:spPr>
          <a:xfrm>
            <a:off x="2285984" y="2928934"/>
            <a:ext cx="4214842" cy="1571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5187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2844" y="1571612"/>
            <a:ext cx="8777318" cy="5089548"/>
          </a:xfrm>
        </p:spPr>
        <p:txBody>
          <a:bodyPr/>
          <a:lstStyle/>
          <a:p>
            <a:pPr marL="514350" indent="-514350">
              <a:buNone/>
            </a:pPr>
            <a:r>
              <a:rPr lang="fr-FR" dirty="0" smtClean="0">
                <a:ln>
                  <a:solidFill>
                    <a:schemeClr val="tx2">
                      <a:lumMod val="75000"/>
                    </a:schemeClr>
                  </a:solidFill>
                </a:ln>
                <a:solidFill>
                  <a:schemeClr val="tx2">
                    <a:lumMod val="50000"/>
                  </a:schemeClr>
                </a:solidFill>
              </a:rPr>
              <a:t>1 – Définition de polluant :</a:t>
            </a:r>
          </a:p>
          <a:p>
            <a:pPr marL="514350" indent="-514350">
              <a:buNone/>
            </a:pPr>
            <a:endParaRPr lang="fr-FR" sz="1800" dirty="0" smtClean="0">
              <a:ln>
                <a:solidFill>
                  <a:schemeClr val="tx2">
                    <a:lumMod val="75000"/>
                  </a:schemeClr>
                </a:solidFill>
              </a:ln>
              <a:solidFill>
                <a:schemeClr val="tx2">
                  <a:lumMod val="50000"/>
                </a:schemeClr>
              </a:solidFill>
            </a:endParaRPr>
          </a:p>
          <a:p>
            <a:pPr marL="514350" indent="17463">
              <a:buNone/>
            </a:pPr>
            <a:r>
              <a:rPr lang="fr-FR" sz="2000" u="sng" dirty="0" smtClean="0"/>
              <a:t>Un polluant </a:t>
            </a:r>
            <a:r>
              <a:rPr lang="fr-FR" sz="1800" dirty="0" smtClean="0"/>
              <a:t>: </a:t>
            </a:r>
          </a:p>
          <a:p>
            <a:pPr marL="531813" indent="0">
              <a:buNone/>
            </a:pPr>
            <a:r>
              <a:rPr lang="fr-FR" sz="1800" dirty="0" smtClean="0"/>
              <a:t>est toute substance d’origine </a:t>
            </a:r>
            <a:r>
              <a:rPr lang="fr-FR" sz="1800" dirty="0" smtClean="0">
                <a:solidFill>
                  <a:srgbClr val="FFC000"/>
                </a:solidFill>
              </a:rPr>
              <a:t>naturelle</a:t>
            </a:r>
            <a:r>
              <a:rPr lang="fr-FR" sz="1800" dirty="0" smtClean="0"/>
              <a:t> ou </a:t>
            </a:r>
            <a:r>
              <a:rPr lang="fr-FR" sz="1800" dirty="0" smtClean="0">
                <a:solidFill>
                  <a:srgbClr val="FFC000"/>
                </a:solidFill>
              </a:rPr>
              <a:t>anthropique</a:t>
            </a:r>
            <a:r>
              <a:rPr lang="fr-FR" sz="1800" dirty="0" smtClean="0"/>
              <a:t> qui s’accumule dans le sol et </a:t>
            </a:r>
            <a:r>
              <a:rPr lang="fr-FR" sz="1800" dirty="0" smtClean="0">
                <a:solidFill>
                  <a:srgbClr val="FFC000"/>
                </a:solidFill>
              </a:rPr>
              <a:t>modifie l’équilibre naturel </a:t>
            </a:r>
            <a:r>
              <a:rPr lang="fr-FR" sz="1800" dirty="0" smtClean="0"/>
              <a:t>de ce dernier à la suite </a:t>
            </a:r>
            <a:r>
              <a:rPr lang="fr-FR" sz="1800" dirty="0" smtClean="0">
                <a:solidFill>
                  <a:srgbClr val="FFC000"/>
                </a:solidFill>
              </a:rPr>
              <a:t>d’une intervention humaine.</a:t>
            </a:r>
          </a:p>
          <a:p>
            <a:pPr marL="531813" indent="0">
              <a:buNone/>
            </a:pPr>
            <a:endParaRPr lang="fr-FR" sz="1800" dirty="0" smtClean="0">
              <a:solidFill>
                <a:srgbClr val="FFC000"/>
              </a:solidFill>
            </a:endParaRPr>
          </a:p>
          <a:p>
            <a:pPr marL="531813" indent="0">
              <a:buNone/>
            </a:pPr>
            <a:r>
              <a:rPr lang="fr-FR" sz="1800" dirty="0" smtClean="0">
                <a:solidFill>
                  <a:schemeClr val="tx1"/>
                </a:solidFill>
              </a:rPr>
              <a:t>Selon </a:t>
            </a:r>
            <a:r>
              <a:rPr lang="fr-FR" sz="1800" u="sng" dirty="0" smtClean="0">
                <a:solidFill>
                  <a:schemeClr val="tx1"/>
                </a:solidFill>
              </a:rPr>
              <a:t>leur origine</a:t>
            </a:r>
            <a:r>
              <a:rPr lang="fr-FR" sz="1800" dirty="0" smtClean="0">
                <a:solidFill>
                  <a:schemeClr val="tx1"/>
                </a:solidFill>
              </a:rPr>
              <a:t>, ils sont classés en : </a:t>
            </a:r>
          </a:p>
          <a:p>
            <a:pPr marL="531813" indent="0">
              <a:buNone/>
            </a:pPr>
            <a:endParaRPr lang="fr-FR" sz="1800" dirty="0" smtClean="0">
              <a:ln>
                <a:solidFill>
                  <a:schemeClr val="tx2">
                    <a:lumMod val="75000"/>
                  </a:schemeClr>
                </a:solidFill>
              </a:ln>
              <a:solidFill>
                <a:srgbClr val="FFC000"/>
              </a:solidFill>
            </a:endParaRPr>
          </a:p>
          <a:p>
            <a:pPr marL="531813" indent="0">
              <a:buNone/>
            </a:pPr>
            <a:endParaRPr lang="fr-FR" sz="1800" dirty="0" smtClean="0"/>
          </a:p>
          <a:p>
            <a:pPr marL="531813" indent="0">
              <a:buNone/>
            </a:pPr>
            <a:endParaRPr lang="fr-FR" sz="1800" dirty="0" smtClean="0"/>
          </a:p>
          <a:p>
            <a:pPr marL="531813" indent="0">
              <a:buNone/>
            </a:pPr>
            <a:endParaRPr lang="fr-FR" sz="1800" dirty="0" smtClean="0">
              <a:ln>
                <a:solidFill>
                  <a:schemeClr val="tx2">
                    <a:lumMod val="75000"/>
                  </a:schemeClr>
                </a:solidFill>
              </a:ln>
              <a:solidFill>
                <a:schemeClr val="tx1"/>
              </a:solidFill>
            </a:endParaRPr>
          </a:p>
          <a:p>
            <a:pPr marL="531813" indent="0">
              <a:buNone/>
            </a:pPr>
            <a:endParaRPr lang="fr-FR" sz="1800" dirty="0" smtClean="0">
              <a:ln>
                <a:solidFill>
                  <a:schemeClr val="tx2">
                    <a:lumMod val="75000"/>
                  </a:schemeClr>
                </a:solidFill>
              </a:ln>
              <a:solidFill>
                <a:schemeClr val="tx1"/>
              </a:solidFill>
            </a:endParaRPr>
          </a:p>
        </p:txBody>
      </p:sp>
      <p:sp>
        <p:nvSpPr>
          <p:cNvPr id="4" name="Espace réservé de la date 3"/>
          <p:cNvSpPr>
            <a:spLocks noGrp="1"/>
          </p:cNvSpPr>
          <p:nvPr>
            <p:ph type="dt" sz="half" idx="10"/>
          </p:nvPr>
        </p:nvSpPr>
        <p:spPr/>
        <p:txBody>
          <a:bodyPr/>
          <a:lstStyle/>
          <a:p>
            <a:fld id="{7902D3C0-C763-47D5-A5C9-EB39B561B7D4}"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16</a:t>
            </a:fld>
            <a:endParaRPr lang="fr-FR"/>
          </a:p>
        </p:txBody>
      </p:sp>
      <p:sp>
        <p:nvSpPr>
          <p:cNvPr id="8" name="Rectangle 7"/>
          <p:cNvSpPr/>
          <p:nvPr/>
        </p:nvSpPr>
        <p:spPr>
          <a:xfrm>
            <a:off x="142844" y="1500174"/>
            <a:ext cx="4857784"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Arc plein 8"/>
          <p:cNvSpPr/>
          <p:nvPr/>
        </p:nvSpPr>
        <p:spPr>
          <a:xfrm>
            <a:off x="1428728" y="4572008"/>
            <a:ext cx="6143668" cy="428628"/>
          </a:xfrm>
          <a:prstGeom prst="blockArc">
            <a:avLst>
              <a:gd name="adj1" fmla="val 10800003"/>
              <a:gd name="adj2" fmla="val 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2" name="Ellipse 11"/>
          <p:cNvSpPr/>
          <p:nvPr/>
        </p:nvSpPr>
        <p:spPr>
          <a:xfrm>
            <a:off x="214282" y="4929198"/>
            <a:ext cx="2143140" cy="1143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0" y="5143512"/>
            <a:ext cx="2714644" cy="646331"/>
          </a:xfrm>
          <a:prstGeom prst="rect">
            <a:avLst/>
          </a:prstGeom>
          <a:noFill/>
        </p:spPr>
        <p:txBody>
          <a:bodyPr wrap="square" rtlCol="0">
            <a:spAutoFit/>
          </a:bodyPr>
          <a:lstStyle/>
          <a:p>
            <a:pPr marL="531813" indent="-439738"/>
            <a:r>
              <a:rPr lang="fr-FR" dirty="0" smtClean="0"/>
              <a:t>    Polluants d’origine      </a:t>
            </a:r>
            <a:r>
              <a:rPr lang="fr-FR" u="sng" dirty="0" smtClean="0">
                <a:solidFill>
                  <a:srgbClr val="FFC000"/>
                </a:solidFill>
              </a:rPr>
              <a:t>anthropiques</a:t>
            </a:r>
            <a:endParaRPr lang="fr-FR" u="sng" dirty="0">
              <a:solidFill>
                <a:srgbClr val="FFC000"/>
              </a:solidFill>
            </a:endParaRPr>
          </a:p>
        </p:txBody>
      </p:sp>
      <p:sp>
        <p:nvSpPr>
          <p:cNvPr id="14" name="ZoneTexte 13"/>
          <p:cNvSpPr txBox="1"/>
          <p:nvPr/>
        </p:nvSpPr>
        <p:spPr>
          <a:xfrm>
            <a:off x="6429356" y="5143512"/>
            <a:ext cx="2714644" cy="646331"/>
          </a:xfrm>
          <a:prstGeom prst="rect">
            <a:avLst/>
          </a:prstGeom>
          <a:noFill/>
        </p:spPr>
        <p:txBody>
          <a:bodyPr wrap="square" rtlCol="0">
            <a:spAutoFit/>
          </a:bodyPr>
          <a:lstStyle/>
          <a:p>
            <a:pPr marL="890588" indent="-439738"/>
            <a:r>
              <a:rPr lang="fr-FR" dirty="0" smtClean="0"/>
              <a:t>Polluants d’origine </a:t>
            </a:r>
            <a:r>
              <a:rPr lang="fr-FR" u="sng" dirty="0" smtClean="0">
                <a:solidFill>
                  <a:srgbClr val="FFC000"/>
                </a:solidFill>
              </a:rPr>
              <a:t>naturelles</a:t>
            </a:r>
            <a:endParaRPr lang="fr-FR" u="sng" dirty="0">
              <a:solidFill>
                <a:srgbClr val="FFC000"/>
              </a:solidFill>
            </a:endParaRPr>
          </a:p>
        </p:txBody>
      </p:sp>
      <p:sp>
        <p:nvSpPr>
          <p:cNvPr id="15" name="Ellipse 14"/>
          <p:cNvSpPr/>
          <p:nvPr/>
        </p:nvSpPr>
        <p:spPr>
          <a:xfrm>
            <a:off x="6715140" y="4929198"/>
            <a:ext cx="2286016" cy="1143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0" y="6215082"/>
            <a:ext cx="2869696" cy="369332"/>
          </a:xfrm>
          <a:prstGeom prst="rect">
            <a:avLst/>
          </a:prstGeom>
          <a:noFill/>
        </p:spPr>
        <p:txBody>
          <a:bodyPr wrap="none" rtlCol="0">
            <a:spAutoFit/>
          </a:bodyPr>
          <a:lstStyle/>
          <a:p>
            <a:r>
              <a:rPr lang="fr-FR" dirty="0" smtClean="0"/>
              <a:t>Due aux </a:t>
            </a:r>
            <a:r>
              <a:rPr lang="fr-FR" dirty="0" smtClean="0">
                <a:solidFill>
                  <a:srgbClr val="00CCFF"/>
                </a:solidFill>
              </a:rPr>
              <a:t>activités humaines</a:t>
            </a:r>
            <a:endParaRPr lang="fr-FR" dirty="0">
              <a:solidFill>
                <a:srgbClr val="00CCFF"/>
              </a:solidFill>
            </a:endParaRPr>
          </a:p>
        </p:txBody>
      </p:sp>
      <p:sp>
        <p:nvSpPr>
          <p:cNvPr id="18" name="ZoneTexte 17"/>
          <p:cNvSpPr txBox="1"/>
          <p:nvPr/>
        </p:nvSpPr>
        <p:spPr>
          <a:xfrm>
            <a:off x="5801418" y="6215082"/>
            <a:ext cx="3342582" cy="369332"/>
          </a:xfrm>
          <a:prstGeom prst="rect">
            <a:avLst/>
          </a:prstGeom>
          <a:noFill/>
        </p:spPr>
        <p:txBody>
          <a:bodyPr wrap="none" rtlCol="0">
            <a:spAutoFit/>
          </a:bodyPr>
          <a:lstStyle/>
          <a:p>
            <a:r>
              <a:rPr lang="fr-FR" dirty="0" smtClean="0"/>
              <a:t>Due aux </a:t>
            </a:r>
            <a:r>
              <a:rPr lang="fr-FR" dirty="0" smtClean="0">
                <a:solidFill>
                  <a:srgbClr val="00CCFF"/>
                </a:solidFill>
              </a:rPr>
              <a:t>phénomènes naturelles</a:t>
            </a:r>
            <a:endParaRPr lang="fr-FR" dirty="0">
              <a:solidFill>
                <a:srgbClr val="00CCFF"/>
              </a:solidFill>
            </a:endParaRPr>
          </a:p>
        </p:txBody>
      </p:sp>
    </p:spTree>
    <p:extLst>
      <p:ext uri="{BB962C8B-B14F-4D97-AF65-F5344CB8AC3E}">
        <p14:creationId xmlns:p14="http://schemas.microsoft.com/office/powerpoint/2010/main" val="3795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ox(i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ox(in)">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box(in)">
                                      <p:cBhvr>
                                        <p:cTn id="50" dur="500"/>
                                        <p:tgtEl>
                                          <p:spTgt spid="1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box(in)">
                                      <p:cBhvr>
                                        <p:cTn id="55"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1285860"/>
            <a:ext cx="8705880" cy="5572140"/>
          </a:xfrm>
        </p:spPr>
        <p:txBody>
          <a:bodyPr/>
          <a:lstStyle/>
          <a:p>
            <a:pPr>
              <a:buNone/>
            </a:pPr>
            <a:r>
              <a:rPr lang="fr-FR" b="1" dirty="0" smtClean="0">
                <a:solidFill>
                  <a:schemeClr val="tx2">
                    <a:lumMod val="75000"/>
                  </a:schemeClr>
                </a:solidFill>
              </a:rPr>
              <a:t>2 – Les types de polluants :</a:t>
            </a:r>
          </a:p>
          <a:p>
            <a:pPr>
              <a:buNone/>
            </a:pPr>
            <a:r>
              <a:rPr lang="fr-FR" b="1" dirty="0" smtClean="0">
                <a:solidFill>
                  <a:schemeClr val="tx2">
                    <a:lumMod val="75000"/>
                  </a:schemeClr>
                </a:solidFill>
              </a:rPr>
              <a:t> </a:t>
            </a:r>
            <a:endParaRPr lang="fr-FR" b="1" dirty="0">
              <a:solidFill>
                <a:schemeClr val="tx2">
                  <a:lumMod val="75000"/>
                </a:schemeClr>
              </a:solidFill>
            </a:endParaRPr>
          </a:p>
        </p:txBody>
      </p:sp>
      <p:sp>
        <p:nvSpPr>
          <p:cNvPr id="4" name="Espace réservé de la date 3"/>
          <p:cNvSpPr>
            <a:spLocks noGrp="1"/>
          </p:cNvSpPr>
          <p:nvPr>
            <p:ph type="dt" sz="half" idx="10"/>
          </p:nvPr>
        </p:nvSpPr>
        <p:spPr/>
        <p:txBody>
          <a:bodyPr/>
          <a:lstStyle/>
          <a:p>
            <a:fld id="{7902D3C0-C763-47D5-A5C9-EB39B561B7D4}"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17</a:t>
            </a:fld>
            <a:endParaRPr lang="fr-FR"/>
          </a:p>
        </p:txBody>
      </p:sp>
      <p:sp>
        <p:nvSpPr>
          <p:cNvPr id="6" name="Rectangle 5"/>
          <p:cNvSpPr/>
          <p:nvPr/>
        </p:nvSpPr>
        <p:spPr>
          <a:xfrm>
            <a:off x="285720" y="1214422"/>
            <a:ext cx="5000660" cy="84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357158" y="2357430"/>
            <a:ext cx="242374" cy="369332"/>
          </a:xfrm>
          <a:prstGeom prst="rect">
            <a:avLst/>
          </a:prstGeom>
        </p:spPr>
        <p:txBody>
          <a:bodyPr wrap="none">
            <a:spAutoFit/>
          </a:bodyPr>
          <a:lstStyle/>
          <a:p>
            <a:r>
              <a:rPr lang="fr-FR" dirty="0" smtClean="0"/>
              <a:t> </a:t>
            </a:r>
            <a:endParaRPr lang="fr-FR" dirty="0"/>
          </a:p>
        </p:txBody>
      </p:sp>
      <p:sp>
        <p:nvSpPr>
          <p:cNvPr id="10" name="Rectangle 9"/>
          <p:cNvSpPr/>
          <p:nvPr/>
        </p:nvSpPr>
        <p:spPr>
          <a:xfrm>
            <a:off x="428596" y="2285992"/>
            <a:ext cx="8501122" cy="5355312"/>
          </a:xfrm>
          <a:prstGeom prst="rect">
            <a:avLst/>
          </a:prstGeom>
        </p:spPr>
        <p:txBody>
          <a:bodyPr wrap="square">
            <a:spAutoFit/>
          </a:bodyPr>
          <a:lstStyle/>
          <a:p>
            <a:r>
              <a:rPr lang="fr-FR" dirty="0" smtClean="0"/>
              <a:t>➢ </a:t>
            </a:r>
            <a:r>
              <a:rPr lang="fr-FR" u="sng" dirty="0" smtClean="0">
                <a:solidFill>
                  <a:schemeClr val="tx2">
                    <a:lumMod val="75000"/>
                  </a:schemeClr>
                </a:solidFill>
              </a:rPr>
              <a:t>Polluants minéraux (inorganiques)</a:t>
            </a:r>
            <a:r>
              <a:rPr lang="fr-FR" dirty="0" smtClean="0"/>
              <a:t>:</a:t>
            </a:r>
          </a:p>
          <a:p>
            <a:endParaRPr lang="fr-FR" dirty="0" smtClean="0"/>
          </a:p>
          <a:p>
            <a:r>
              <a:rPr lang="fr-FR" dirty="0" smtClean="0">
                <a:solidFill>
                  <a:schemeClr val="accent1">
                    <a:lumMod val="75000"/>
                  </a:schemeClr>
                </a:solidFill>
              </a:rPr>
              <a:t>Métaux lourds </a:t>
            </a:r>
            <a:r>
              <a:rPr lang="fr-FR" dirty="0" smtClean="0"/>
              <a:t>: arsenic (As), cadmium (Cd), cuivre (Cu), chrome (Cr),</a:t>
            </a:r>
          </a:p>
          <a:p>
            <a:r>
              <a:rPr lang="fr-FR" dirty="0" smtClean="0"/>
              <a:t> </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pPr>
              <a:buFont typeface="Wingdings" pitchFamily="2" charset="2"/>
              <a:buChar char="Ø"/>
            </a:pPr>
            <a:r>
              <a:rPr lang="fr-FR" dirty="0" smtClean="0"/>
              <a:t> </a:t>
            </a:r>
            <a:r>
              <a:rPr lang="fr-FR" dirty="0" smtClean="0">
                <a:solidFill>
                  <a:schemeClr val="accent1">
                    <a:lumMod val="75000"/>
                  </a:schemeClr>
                </a:solidFill>
              </a:rPr>
              <a:t>Polluants atmosphériques </a:t>
            </a:r>
            <a:r>
              <a:rPr lang="fr-FR" dirty="0" smtClean="0"/>
              <a:t>: CO2, </a:t>
            </a:r>
            <a:r>
              <a:rPr lang="fr-FR" dirty="0" err="1" smtClean="0"/>
              <a:t>NOx</a:t>
            </a:r>
            <a:r>
              <a:rPr lang="fr-FR" dirty="0" smtClean="0"/>
              <a:t>, SO2, NH4, etc.</a:t>
            </a:r>
          </a:p>
          <a:p>
            <a:endParaRPr lang="fr-FR" dirty="0" smtClean="0"/>
          </a:p>
          <a:p>
            <a:endParaRPr lang="fr-FR" dirty="0" smtClean="0"/>
          </a:p>
          <a:p>
            <a:endParaRPr lang="fr-FR" dirty="0" smtClean="0"/>
          </a:p>
          <a:p>
            <a:endParaRPr lang="fr-FR" dirty="0" smtClean="0"/>
          </a:p>
          <a:p>
            <a:endParaRPr lang="fr-FR" dirty="0" smtClean="0"/>
          </a:p>
        </p:txBody>
      </p:sp>
      <p:sp>
        <p:nvSpPr>
          <p:cNvPr id="11" name="Rectangle 10"/>
          <p:cNvSpPr/>
          <p:nvPr/>
        </p:nvSpPr>
        <p:spPr>
          <a:xfrm>
            <a:off x="509558" y="2509830"/>
            <a:ext cx="242374" cy="369332"/>
          </a:xfrm>
          <a:prstGeom prst="rect">
            <a:avLst/>
          </a:prstGeom>
        </p:spPr>
        <p:txBody>
          <a:bodyPr wrap="none">
            <a:spAutoFit/>
          </a:bodyPr>
          <a:lstStyle/>
          <a:p>
            <a:r>
              <a:rPr lang="fr-FR" dirty="0" smtClean="0"/>
              <a:t> </a:t>
            </a:r>
            <a:endParaRPr lang="fr-FR" dirty="0"/>
          </a:p>
        </p:txBody>
      </p:sp>
      <p:pic>
        <p:nvPicPr>
          <p:cNvPr id="12" name="Image 11" descr="images.jpg"/>
          <p:cNvPicPr>
            <a:picLocks noChangeAspect="1"/>
          </p:cNvPicPr>
          <p:nvPr/>
        </p:nvPicPr>
        <p:blipFill>
          <a:blip r:embed="rId2"/>
          <a:stretch>
            <a:fillRect/>
          </a:stretch>
        </p:blipFill>
        <p:spPr>
          <a:xfrm>
            <a:off x="142844" y="3500438"/>
            <a:ext cx="1785918" cy="1714512"/>
          </a:xfrm>
          <a:prstGeom prst="rect">
            <a:avLst/>
          </a:prstGeom>
        </p:spPr>
      </p:pic>
      <p:pic>
        <p:nvPicPr>
          <p:cNvPr id="13" name="Image 12" descr="1200px-NatCopper.jpg"/>
          <p:cNvPicPr>
            <a:picLocks noChangeAspect="1"/>
          </p:cNvPicPr>
          <p:nvPr/>
        </p:nvPicPr>
        <p:blipFill>
          <a:blip r:embed="rId3" cstate="print"/>
          <a:stretch>
            <a:fillRect/>
          </a:stretch>
        </p:blipFill>
        <p:spPr>
          <a:xfrm>
            <a:off x="4429124" y="3500438"/>
            <a:ext cx="2143140" cy="1714512"/>
          </a:xfrm>
          <a:prstGeom prst="rect">
            <a:avLst/>
          </a:prstGeom>
        </p:spPr>
      </p:pic>
      <p:pic>
        <p:nvPicPr>
          <p:cNvPr id="14" name="Image 13" descr="cadmium.jpg"/>
          <p:cNvPicPr>
            <a:picLocks noChangeAspect="1"/>
          </p:cNvPicPr>
          <p:nvPr/>
        </p:nvPicPr>
        <p:blipFill>
          <a:blip r:embed="rId4"/>
          <a:stretch>
            <a:fillRect/>
          </a:stretch>
        </p:blipFill>
        <p:spPr>
          <a:xfrm>
            <a:off x="2143108" y="3500438"/>
            <a:ext cx="2143140" cy="1714512"/>
          </a:xfrm>
          <a:prstGeom prst="rect">
            <a:avLst/>
          </a:prstGeom>
        </p:spPr>
      </p:pic>
      <p:pic>
        <p:nvPicPr>
          <p:cNvPr id="15" name="Image 14" descr="chrome.jpg"/>
          <p:cNvPicPr>
            <a:picLocks noChangeAspect="1"/>
          </p:cNvPicPr>
          <p:nvPr/>
        </p:nvPicPr>
        <p:blipFill>
          <a:blip r:embed="rId5"/>
          <a:stretch>
            <a:fillRect/>
          </a:stretch>
        </p:blipFill>
        <p:spPr>
          <a:xfrm>
            <a:off x="6786578" y="3500438"/>
            <a:ext cx="2143107" cy="1714512"/>
          </a:xfrm>
          <a:prstGeom prst="rect">
            <a:avLst/>
          </a:prstGeom>
        </p:spPr>
      </p:pic>
      <p:sp>
        <p:nvSpPr>
          <p:cNvPr id="16" name="ZoneTexte 15"/>
          <p:cNvSpPr txBox="1"/>
          <p:nvPr/>
        </p:nvSpPr>
        <p:spPr>
          <a:xfrm>
            <a:off x="357158" y="5286388"/>
            <a:ext cx="1378647" cy="369332"/>
          </a:xfrm>
          <a:prstGeom prst="rect">
            <a:avLst/>
          </a:prstGeom>
          <a:noFill/>
        </p:spPr>
        <p:txBody>
          <a:bodyPr wrap="none" rtlCol="0">
            <a:spAutoFit/>
          </a:bodyPr>
          <a:lstStyle/>
          <a:p>
            <a:r>
              <a:rPr lang="fr-FR" dirty="0" smtClean="0"/>
              <a:t>Arsenic (As) </a:t>
            </a:r>
            <a:endParaRPr lang="fr-FR" dirty="0"/>
          </a:p>
        </p:txBody>
      </p:sp>
      <p:sp>
        <p:nvSpPr>
          <p:cNvPr id="17" name="ZoneTexte 16"/>
          <p:cNvSpPr txBox="1"/>
          <p:nvPr/>
        </p:nvSpPr>
        <p:spPr>
          <a:xfrm>
            <a:off x="7358082" y="5286388"/>
            <a:ext cx="1284967" cy="369332"/>
          </a:xfrm>
          <a:prstGeom prst="rect">
            <a:avLst/>
          </a:prstGeom>
          <a:noFill/>
        </p:spPr>
        <p:txBody>
          <a:bodyPr wrap="none" rtlCol="0">
            <a:spAutoFit/>
          </a:bodyPr>
          <a:lstStyle/>
          <a:p>
            <a:r>
              <a:rPr lang="fr-FR" dirty="0" smtClean="0"/>
              <a:t>Chrome(Cr)</a:t>
            </a:r>
            <a:endParaRPr lang="fr-FR" dirty="0"/>
          </a:p>
        </p:txBody>
      </p:sp>
      <p:sp>
        <p:nvSpPr>
          <p:cNvPr id="19" name="ZoneTexte 18"/>
          <p:cNvSpPr txBox="1"/>
          <p:nvPr/>
        </p:nvSpPr>
        <p:spPr>
          <a:xfrm>
            <a:off x="2357422" y="5286388"/>
            <a:ext cx="1571636" cy="369332"/>
          </a:xfrm>
          <a:prstGeom prst="rect">
            <a:avLst/>
          </a:prstGeom>
          <a:noFill/>
        </p:spPr>
        <p:txBody>
          <a:bodyPr wrap="square" rtlCol="0">
            <a:spAutoFit/>
          </a:bodyPr>
          <a:lstStyle/>
          <a:p>
            <a:r>
              <a:rPr lang="fr-FR" dirty="0" smtClean="0"/>
              <a:t>Cadmium(Cd)</a:t>
            </a:r>
            <a:endParaRPr lang="fr-FR" dirty="0"/>
          </a:p>
        </p:txBody>
      </p:sp>
      <p:sp>
        <p:nvSpPr>
          <p:cNvPr id="20" name="ZoneTexte 19"/>
          <p:cNvSpPr txBox="1"/>
          <p:nvPr/>
        </p:nvSpPr>
        <p:spPr>
          <a:xfrm>
            <a:off x="4857752" y="5286388"/>
            <a:ext cx="1245854" cy="369332"/>
          </a:xfrm>
          <a:prstGeom prst="rect">
            <a:avLst/>
          </a:prstGeom>
          <a:noFill/>
        </p:spPr>
        <p:txBody>
          <a:bodyPr wrap="none" rtlCol="0">
            <a:spAutoFit/>
          </a:bodyPr>
          <a:lstStyle/>
          <a:p>
            <a:r>
              <a:rPr lang="fr-FR" dirty="0" smtClean="0"/>
              <a:t>Cuivre (Cu)</a:t>
            </a:r>
            <a:endParaRPr lang="fr-FR" dirty="0"/>
          </a:p>
        </p:txBody>
      </p:sp>
    </p:spTree>
    <p:extLst>
      <p:ext uri="{BB962C8B-B14F-4D97-AF65-F5344CB8AC3E}">
        <p14:creationId xmlns:p14="http://schemas.microsoft.com/office/powerpoint/2010/main" val="234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 calcmode="lin" valueType="num">
                                      <p:cBhvr additive="base">
                                        <p:cTn id="16"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 calcmode="lin" valueType="num">
                                      <p:cBhvr additive="base">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4" presetClass="entr" presetSubtype="16"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4"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in)">
                                      <p:cBhvr>
                                        <p:cTn id="37" dur="500"/>
                                        <p:tgtEl>
                                          <p:spTgt spid="19"/>
                                        </p:tgtEl>
                                      </p:cBhvr>
                                    </p:animEffect>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4"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ox(in)">
                                      <p:cBhvr>
                                        <p:cTn id="44" dur="500"/>
                                        <p:tgtEl>
                                          <p:spTgt spid="20"/>
                                        </p:tgtEl>
                                      </p:cBhvr>
                                    </p:animEffect>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4" presetClass="entr" presetSubtype="16"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ox(in)">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0">
                                            <p:txEl>
                                              <p:pRg st="13" end="13"/>
                                            </p:txEl>
                                          </p:spTgt>
                                        </p:tgtEl>
                                        <p:attrNameLst>
                                          <p:attrName>style.visibility</p:attrName>
                                        </p:attrNameLst>
                                      </p:cBhvr>
                                      <p:to>
                                        <p:strVal val="visible"/>
                                      </p:to>
                                    </p:set>
                                    <p:anim calcmode="lin" valueType="num">
                                      <p:cBhvr additive="base">
                                        <p:cTn id="56"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0">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17"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18</a:t>
            </a:fld>
            <a:endParaRPr lang="fr-FR"/>
          </a:p>
        </p:txBody>
      </p:sp>
      <p:sp>
        <p:nvSpPr>
          <p:cNvPr id="5" name="Rectangle 4"/>
          <p:cNvSpPr/>
          <p:nvPr/>
        </p:nvSpPr>
        <p:spPr>
          <a:xfrm>
            <a:off x="285720" y="857233"/>
            <a:ext cx="7429552" cy="3970318"/>
          </a:xfrm>
          <a:prstGeom prst="rect">
            <a:avLst/>
          </a:prstGeom>
        </p:spPr>
        <p:txBody>
          <a:bodyPr wrap="square">
            <a:spAutoFit/>
          </a:bodyPr>
          <a:lstStyle/>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p:txBody>
      </p:sp>
      <p:sp>
        <p:nvSpPr>
          <p:cNvPr id="6" name="Rectangle 5"/>
          <p:cNvSpPr/>
          <p:nvPr/>
        </p:nvSpPr>
        <p:spPr>
          <a:xfrm>
            <a:off x="357158" y="357166"/>
            <a:ext cx="6572296" cy="2585323"/>
          </a:xfrm>
          <a:prstGeom prst="rect">
            <a:avLst/>
          </a:prstGeom>
        </p:spPr>
        <p:txBody>
          <a:bodyPr wrap="square">
            <a:spAutoFit/>
          </a:bodyPr>
          <a:lstStyle/>
          <a:p>
            <a:r>
              <a:rPr lang="fr-FR" u="sng" dirty="0" smtClean="0">
                <a:solidFill>
                  <a:schemeClr val="tx2">
                    <a:lumMod val="75000"/>
                  </a:schemeClr>
                </a:solidFill>
              </a:rPr>
              <a:t>➢ Polluants organiques (Polluants Organiques Persistants) :</a:t>
            </a:r>
          </a:p>
          <a:p>
            <a:endParaRPr lang="fr-FR" dirty="0" smtClean="0"/>
          </a:p>
          <a:p>
            <a:r>
              <a:rPr lang="fr-FR" dirty="0" smtClean="0"/>
              <a:t>- Hydrocarbures aromatique polycycliques (</a:t>
            </a:r>
            <a:r>
              <a:rPr lang="fr-FR" dirty="0" smtClean="0">
                <a:solidFill>
                  <a:srgbClr val="FFC000"/>
                </a:solidFill>
              </a:rPr>
              <a:t>HAP</a:t>
            </a:r>
            <a:r>
              <a:rPr lang="fr-FR" dirty="0" smtClean="0"/>
              <a:t>)</a:t>
            </a:r>
          </a:p>
          <a:p>
            <a:r>
              <a:rPr lang="fr-FR" dirty="0" smtClean="0"/>
              <a:t>- Polychlorobiphényles (</a:t>
            </a:r>
            <a:r>
              <a:rPr lang="fr-FR" dirty="0" smtClean="0">
                <a:solidFill>
                  <a:srgbClr val="FFC000"/>
                </a:solidFill>
              </a:rPr>
              <a:t>PCB</a:t>
            </a:r>
            <a:r>
              <a:rPr lang="fr-FR" dirty="0" smtClean="0"/>
              <a:t>)</a:t>
            </a:r>
          </a:p>
          <a:p>
            <a:r>
              <a:rPr lang="fr-FR" dirty="0" smtClean="0"/>
              <a:t>- Pesticides</a:t>
            </a:r>
          </a:p>
          <a:p>
            <a:r>
              <a:rPr lang="fr-FR" dirty="0" smtClean="0"/>
              <a:t>- Solvants chlorés</a:t>
            </a:r>
          </a:p>
          <a:p>
            <a:r>
              <a:rPr lang="fr-FR" dirty="0" smtClean="0"/>
              <a:t>- Dérivés du benzène</a:t>
            </a:r>
          </a:p>
          <a:p>
            <a:r>
              <a:rPr lang="fr-FR" dirty="0" smtClean="0"/>
              <a:t>- Phénols et leurs dérivés</a:t>
            </a:r>
          </a:p>
          <a:p>
            <a:r>
              <a:rPr lang="fr-FR" dirty="0" smtClean="0"/>
              <a:t>- Composés organiques volatiles (</a:t>
            </a:r>
            <a:r>
              <a:rPr lang="fr-FR" dirty="0" smtClean="0">
                <a:solidFill>
                  <a:srgbClr val="FFC000"/>
                </a:solidFill>
              </a:rPr>
              <a:t>COV</a:t>
            </a:r>
            <a:r>
              <a:rPr lang="fr-FR" dirty="0" smtClean="0"/>
              <a:t>), etc.</a:t>
            </a:r>
            <a:endParaRPr lang="fr-FR" dirty="0"/>
          </a:p>
        </p:txBody>
      </p:sp>
      <p:sp>
        <p:nvSpPr>
          <p:cNvPr id="7" name="Rectangle 6"/>
          <p:cNvSpPr/>
          <p:nvPr/>
        </p:nvSpPr>
        <p:spPr>
          <a:xfrm>
            <a:off x="357158" y="3143248"/>
            <a:ext cx="4572000" cy="2308324"/>
          </a:xfrm>
          <a:prstGeom prst="rect">
            <a:avLst/>
          </a:prstGeom>
        </p:spPr>
        <p:txBody>
          <a:bodyPr>
            <a:spAutoFit/>
          </a:bodyPr>
          <a:lstStyle/>
          <a:p>
            <a:endParaRPr lang="fr-FR" dirty="0" smtClean="0"/>
          </a:p>
          <a:p>
            <a:endParaRPr lang="fr-FR" dirty="0" smtClean="0"/>
          </a:p>
          <a:p>
            <a:endParaRPr lang="fr-FR" dirty="0" smtClean="0"/>
          </a:p>
          <a:p>
            <a:r>
              <a:rPr lang="fr-FR" dirty="0" smtClean="0"/>
              <a:t>➢ </a:t>
            </a:r>
            <a:r>
              <a:rPr lang="fr-FR" u="sng" dirty="0" smtClean="0">
                <a:solidFill>
                  <a:schemeClr val="tx2">
                    <a:lumMod val="75000"/>
                  </a:schemeClr>
                </a:solidFill>
              </a:rPr>
              <a:t>Polluants physiques (Radioéléments</a:t>
            </a:r>
            <a:r>
              <a:rPr lang="fr-FR" dirty="0" smtClean="0"/>
              <a:t>) :</a:t>
            </a:r>
          </a:p>
          <a:p>
            <a:endParaRPr lang="fr-FR" dirty="0" smtClean="0"/>
          </a:p>
          <a:p>
            <a:r>
              <a:rPr lang="fr-FR" dirty="0" smtClean="0"/>
              <a:t>-Radon 222.</a:t>
            </a:r>
          </a:p>
          <a:p>
            <a:r>
              <a:rPr lang="fr-FR" dirty="0" smtClean="0"/>
              <a:t>-Césium 137.</a:t>
            </a:r>
          </a:p>
          <a:p>
            <a:r>
              <a:rPr lang="fr-FR" dirty="0" smtClean="0"/>
              <a:t>-Uranium 238 (éléments radioactifs).</a:t>
            </a:r>
            <a:endParaRPr lang="fr-FR" dirty="0"/>
          </a:p>
        </p:txBody>
      </p:sp>
    </p:spTree>
    <p:extLst>
      <p:ext uri="{BB962C8B-B14F-4D97-AF65-F5344CB8AC3E}">
        <p14:creationId xmlns:p14="http://schemas.microsoft.com/office/powerpoint/2010/main" val="380587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 calcmode="lin" valueType="num">
                                      <p:cBhvr additive="base">
                                        <p:cTn id="4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 calcmode="lin" valueType="num">
                                      <p:cBhvr additive="base">
                                        <p:cTn id="4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anim calcmode="lin" valueType="num">
                                      <p:cBhvr additive="base">
                                        <p:cTn id="5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7" end="7"/>
                                            </p:txEl>
                                          </p:spTgt>
                                        </p:tgtEl>
                                        <p:attrNameLst>
                                          <p:attrName>style.visibility</p:attrName>
                                        </p:attrNameLst>
                                      </p:cBhvr>
                                      <p:to>
                                        <p:strVal val="visible"/>
                                      </p:to>
                                    </p:set>
                                    <p:anim calcmode="lin" valueType="num">
                                      <p:cBhvr additive="base">
                                        <p:cTn id="5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142984"/>
            <a:ext cx="8686800" cy="5008579"/>
          </a:xfrm>
        </p:spPr>
        <p:txBody>
          <a:bodyPr/>
          <a:lstStyle/>
          <a:p>
            <a:pPr>
              <a:buNone/>
            </a:pPr>
            <a:r>
              <a:rPr lang="fr-FR" dirty="0" smtClean="0">
                <a:solidFill>
                  <a:schemeClr val="tx2">
                    <a:lumMod val="75000"/>
                  </a:schemeClr>
                </a:solidFill>
              </a:rPr>
              <a:t> 3 -  les sources des polluants </a:t>
            </a:r>
            <a:r>
              <a:rPr lang="fr-FR" u="sng" dirty="0" smtClean="0">
                <a:solidFill>
                  <a:schemeClr val="tx2">
                    <a:lumMod val="75000"/>
                  </a:schemeClr>
                </a:solidFill>
              </a:rPr>
              <a:t>anthropiques</a:t>
            </a:r>
            <a:r>
              <a:rPr lang="fr-FR" dirty="0" smtClean="0">
                <a:solidFill>
                  <a:schemeClr val="tx2">
                    <a:lumMod val="75000"/>
                  </a:schemeClr>
                </a:solidFill>
              </a:rPr>
              <a:t> :</a:t>
            </a:r>
          </a:p>
          <a:p>
            <a:pPr>
              <a:buNone/>
            </a:pPr>
            <a:endParaRPr lang="fr-FR" dirty="0" smtClean="0">
              <a:solidFill>
                <a:schemeClr val="tx2">
                  <a:lumMod val="75000"/>
                </a:schemeClr>
              </a:solidFill>
            </a:endParaRPr>
          </a:p>
          <a:p>
            <a:pPr>
              <a:buNone/>
            </a:pPr>
            <a:r>
              <a:rPr lang="fr-FR" sz="2800" dirty="0" smtClean="0">
                <a:solidFill>
                  <a:schemeClr val="tx1"/>
                </a:solidFill>
              </a:rPr>
              <a:t>1 -  les activités </a:t>
            </a:r>
            <a:r>
              <a:rPr lang="fr-FR" sz="2800" dirty="0" smtClean="0">
                <a:solidFill>
                  <a:srgbClr val="FFC000"/>
                </a:solidFill>
              </a:rPr>
              <a:t>industrielles</a:t>
            </a:r>
            <a:r>
              <a:rPr lang="fr-FR" sz="2800" dirty="0" smtClean="0">
                <a:solidFill>
                  <a:schemeClr val="tx1"/>
                </a:solidFill>
              </a:rPr>
              <a:t> : </a:t>
            </a:r>
          </a:p>
          <a:p>
            <a:pPr>
              <a:buNone/>
            </a:pPr>
            <a:endParaRPr lang="fr-FR" sz="1800" dirty="0" smtClean="0">
              <a:solidFill>
                <a:srgbClr val="FFC000"/>
              </a:solidFill>
            </a:endParaRPr>
          </a:p>
          <a:p>
            <a:pPr>
              <a:buFont typeface="Wingdings" pitchFamily="2" charset="2"/>
              <a:buChar char="§"/>
            </a:pPr>
            <a:r>
              <a:rPr lang="fr-FR" sz="2000" dirty="0" smtClean="0">
                <a:solidFill>
                  <a:srgbClr val="FFC000"/>
                </a:solidFill>
              </a:rPr>
              <a:t>Les émissions des gaz toxiques</a:t>
            </a:r>
            <a:r>
              <a:rPr lang="fr-FR" sz="1800" dirty="0" smtClean="0">
                <a:solidFill>
                  <a:srgbClr val="FFC000"/>
                </a:solidFill>
              </a:rPr>
              <a:t> : </a:t>
            </a:r>
            <a:r>
              <a:rPr lang="fr-FR" sz="1800" dirty="0" smtClean="0">
                <a:solidFill>
                  <a:schemeClr val="tx1"/>
                </a:solidFill>
              </a:rPr>
              <a:t>(ex: SO2 - O3 – NO et NO2 – COV (acétone))</a:t>
            </a:r>
          </a:p>
        </p:txBody>
      </p:sp>
      <p:sp>
        <p:nvSpPr>
          <p:cNvPr id="4" name="Espace réservé de la date 3"/>
          <p:cNvSpPr>
            <a:spLocks noGrp="1"/>
          </p:cNvSpPr>
          <p:nvPr>
            <p:ph type="dt" sz="half" idx="10"/>
          </p:nvPr>
        </p:nvSpPr>
        <p:spPr/>
        <p:txBody>
          <a:bodyPr/>
          <a:lstStyle/>
          <a:p>
            <a:fld id="{7902D3C0-C763-47D5-A5C9-EB39B561B7D4}"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19</a:t>
            </a:fld>
            <a:endParaRPr lang="fr-FR"/>
          </a:p>
        </p:txBody>
      </p:sp>
      <p:sp>
        <p:nvSpPr>
          <p:cNvPr id="6" name="Rectangle 5"/>
          <p:cNvSpPr/>
          <p:nvPr/>
        </p:nvSpPr>
        <p:spPr>
          <a:xfrm>
            <a:off x="214282" y="1142984"/>
            <a:ext cx="8143932" cy="857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pluie-acide-1.jpg"/>
          <p:cNvPicPr>
            <a:picLocks noChangeAspect="1"/>
          </p:cNvPicPr>
          <p:nvPr/>
        </p:nvPicPr>
        <p:blipFill>
          <a:blip r:embed="rId2"/>
          <a:stretch>
            <a:fillRect/>
          </a:stretch>
        </p:blipFill>
        <p:spPr>
          <a:xfrm>
            <a:off x="2143108" y="3857628"/>
            <a:ext cx="4429156" cy="2571768"/>
          </a:xfrm>
          <a:prstGeom prst="rect">
            <a:avLst/>
          </a:prstGeom>
          <a:ln>
            <a:noFill/>
          </a:ln>
          <a:effectLst>
            <a:softEdge rad="112500"/>
          </a:effectLst>
        </p:spPr>
      </p:pic>
    </p:spTree>
    <p:extLst>
      <p:ext uri="{BB962C8B-B14F-4D97-AF65-F5344CB8AC3E}">
        <p14:creationId xmlns:p14="http://schemas.microsoft.com/office/powerpoint/2010/main" val="164493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902D3C0-C763-47D5-A5C9-EB39B561B7D4}"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2</a:t>
            </a:fld>
            <a:endParaRPr lang="fr-FR"/>
          </a:p>
        </p:txBody>
      </p:sp>
      <p:sp>
        <p:nvSpPr>
          <p:cNvPr id="7" name="ZoneTexte 6">
            <a:extLst>
              <a:ext uri="{FF2B5EF4-FFF2-40B4-BE49-F238E27FC236}">
                <a16:creationId xmlns="" xmlns:a16="http://schemas.microsoft.com/office/drawing/2014/main" id="{2D01BF52-374E-374F-B0B3-C07A5235EC80}"/>
              </a:ext>
            </a:extLst>
          </p:cNvPr>
          <p:cNvSpPr txBox="1"/>
          <p:nvPr/>
        </p:nvSpPr>
        <p:spPr>
          <a:xfrm>
            <a:off x="3383598" y="260648"/>
            <a:ext cx="2850695" cy="584775"/>
          </a:xfrm>
          <a:prstGeom prst="rect">
            <a:avLst/>
          </a:prstGeom>
          <a:noFill/>
        </p:spPr>
        <p:txBody>
          <a:bodyPr wrap="square">
            <a:spAutoFit/>
          </a:bodyPr>
          <a:lstStyle/>
          <a:p>
            <a:pPr algn="ctr"/>
            <a:r>
              <a:rPr lang="fr-FR" sz="3200" dirty="0" smtClean="0">
                <a:latin typeface="Gill Sans Ultra Bold" pitchFamily="34" charset="0"/>
              </a:rPr>
              <a:t>Sommaire</a:t>
            </a:r>
            <a:endParaRPr lang="fr-FR" sz="3200" dirty="0"/>
          </a:p>
        </p:txBody>
      </p:sp>
      <p:sp>
        <p:nvSpPr>
          <p:cNvPr id="6" name="TextBox 5"/>
          <p:cNvSpPr txBox="1"/>
          <p:nvPr/>
        </p:nvSpPr>
        <p:spPr>
          <a:xfrm>
            <a:off x="899257" y="1316380"/>
            <a:ext cx="7804130" cy="1169551"/>
          </a:xfrm>
          <a:prstGeom prst="rect">
            <a:avLst/>
          </a:prstGeom>
          <a:blipFill>
            <a:blip r:embed="rId2"/>
            <a:tile tx="0" ty="0" sx="100000" sy="100000" flip="none" algn="tl"/>
          </a:blipFill>
        </p:spPr>
        <p:txBody>
          <a:bodyPr wrap="square" rtlCol="0">
            <a:spAutoFit/>
          </a:bodyPr>
          <a:lstStyle/>
          <a:p>
            <a:r>
              <a:rPr lang="fr-FR" sz="1400" dirty="0">
                <a:solidFill>
                  <a:srgbClr val="FF0000"/>
                </a:solidFill>
                <a:latin typeface="Andalus" pitchFamily="18" charset="-78"/>
                <a:cs typeface="Andalus" pitchFamily="18" charset="-78"/>
              </a:rPr>
              <a:t>CHAPITRE 1: GENERALITES</a:t>
            </a:r>
          </a:p>
          <a:p>
            <a:r>
              <a:rPr lang="fr-FR" sz="1400" dirty="0">
                <a:solidFill>
                  <a:srgbClr val="0070C0"/>
                </a:solidFill>
                <a:latin typeface="Andalus" pitchFamily="18" charset="-78"/>
                <a:cs typeface="Andalus" pitchFamily="18" charset="-78"/>
              </a:rPr>
              <a:t>I- SOL</a:t>
            </a:r>
          </a:p>
          <a:p>
            <a:r>
              <a:rPr lang="fr-FR" sz="1400" dirty="0">
                <a:solidFill>
                  <a:srgbClr val="00B050"/>
                </a:solidFill>
                <a:latin typeface="Andalus" pitchFamily="18" charset="-78"/>
                <a:cs typeface="Andalus" pitchFamily="18" charset="-78"/>
              </a:rPr>
              <a:t>1- Définition du sol</a:t>
            </a:r>
          </a:p>
          <a:p>
            <a:r>
              <a:rPr lang="fr-FR" sz="1400" dirty="0">
                <a:solidFill>
                  <a:srgbClr val="00B050"/>
                </a:solidFill>
                <a:latin typeface="Andalus" pitchFamily="18" charset="-78"/>
                <a:cs typeface="Andalus" pitchFamily="18" charset="-78"/>
              </a:rPr>
              <a:t>2- Caractéristiques physico-chimiques du sol</a:t>
            </a:r>
          </a:p>
          <a:p>
            <a:r>
              <a:rPr lang="fr-FR" sz="1400" dirty="0">
                <a:solidFill>
                  <a:srgbClr val="0070C0"/>
                </a:solidFill>
                <a:latin typeface="Andalus" pitchFamily="18" charset="-78"/>
                <a:cs typeface="Andalus" pitchFamily="18" charset="-78"/>
              </a:rPr>
              <a:t>II- POLLUTION</a:t>
            </a:r>
          </a:p>
        </p:txBody>
      </p:sp>
      <p:sp>
        <p:nvSpPr>
          <p:cNvPr id="8" name="TextBox 7"/>
          <p:cNvSpPr txBox="1"/>
          <p:nvPr/>
        </p:nvSpPr>
        <p:spPr>
          <a:xfrm>
            <a:off x="899258" y="2461897"/>
            <a:ext cx="7804129" cy="2492990"/>
          </a:xfrm>
          <a:prstGeom prst="rect">
            <a:avLst/>
          </a:prstGeom>
          <a:blipFill>
            <a:blip r:embed="rId2"/>
            <a:tile tx="0" ty="0" sx="100000" sy="100000" flip="none" algn="tl"/>
          </a:blipFill>
        </p:spPr>
        <p:txBody>
          <a:bodyPr wrap="square" rtlCol="0">
            <a:spAutoFit/>
          </a:bodyPr>
          <a:lstStyle/>
          <a:p>
            <a:r>
              <a:rPr lang="fr-FR" sz="1400" dirty="0">
                <a:solidFill>
                  <a:srgbClr val="FF0000"/>
                </a:solidFill>
                <a:latin typeface="Andalus" pitchFamily="18" charset="-78"/>
                <a:cs typeface="Andalus" pitchFamily="18" charset="-78"/>
              </a:rPr>
              <a:t>CHAPITRE 2: POLLUTION DU </a:t>
            </a:r>
            <a:r>
              <a:rPr lang="fr-FR" sz="1400" dirty="0" smtClean="0">
                <a:solidFill>
                  <a:srgbClr val="FF0000"/>
                </a:solidFill>
                <a:latin typeface="Andalus" pitchFamily="18" charset="-78"/>
                <a:cs typeface="Andalus" pitchFamily="18" charset="-78"/>
              </a:rPr>
              <a:t>SOL</a:t>
            </a:r>
          </a:p>
          <a:p>
            <a:r>
              <a:rPr lang="fr-FR" sz="1400" dirty="0" smtClean="0">
                <a:solidFill>
                  <a:srgbClr val="0070C0"/>
                </a:solidFill>
                <a:latin typeface="Andalus" pitchFamily="18" charset="-78"/>
                <a:cs typeface="Andalus" pitchFamily="18" charset="-78"/>
              </a:rPr>
              <a:t>I- POLLUTION DU SOL </a:t>
            </a:r>
          </a:p>
          <a:p>
            <a:r>
              <a:rPr lang="fr-FR" sz="1400" dirty="0" smtClean="0">
                <a:solidFill>
                  <a:srgbClr val="0070C0"/>
                </a:solidFill>
                <a:latin typeface="Andalus" pitchFamily="18" charset="-78"/>
                <a:cs typeface="Andalus" pitchFamily="18" charset="-78"/>
              </a:rPr>
              <a:t>II- CAUSES DE LA POLLUTION DU SOL( les polluants)</a:t>
            </a:r>
          </a:p>
          <a:p>
            <a:r>
              <a:rPr lang="fr-FR" sz="1400" dirty="0" smtClean="0">
                <a:solidFill>
                  <a:srgbClr val="00B050"/>
                </a:solidFill>
                <a:latin typeface="Andalus" pitchFamily="18" charset="-78"/>
                <a:cs typeface="Andalus" pitchFamily="18" charset="-78"/>
              </a:rPr>
              <a:t>1-Définition des polluants</a:t>
            </a:r>
          </a:p>
          <a:p>
            <a:r>
              <a:rPr lang="fr-FR" sz="1400" dirty="0" smtClean="0">
                <a:solidFill>
                  <a:srgbClr val="00B050"/>
                </a:solidFill>
                <a:latin typeface="Andalus" pitchFamily="18" charset="-78"/>
                <a:cs typeface="Andalus" pitchFamily="18" charset="-78"/>
              </a:rPr>
              <a:t>2- Types des polluants </a:t>
            </a:r>
          </a:p>
          <a:p>
            <a:r>
              <a:rPr lang="fr-FR" sz="1400" dirty="0" smtClean="0">
                <a:solidFill>
                  <a:srgbClr val="00B050"/>
                </a:solidFill>
                <a:latin typeface="Andalus" pitchFamily="18" charset="-78"/>
                <a:cs typeface="Andalus" pitchFamily="18" charset="-78"/>
              </a:rPr>
              <a:t>3- Sources des polluants anthropiques</a:t>
            </a:r>
          </a:p>
          <a:p>
            <a:r>
              <a:rPr lang="fr-FR" sz="1400" dirty="0" smtClean="0">
                <a:solidFill>
                  <a:srgbClr val="00B050"/>
                </a:solidFill>
                <a:latin typeface="Andalus" pitchFamily="18" charset="-78"/>
                <a:cs typeface="Andalus" pitchFamily="18" charset="-78"/>
              </a:rPr>
              <a:t>4- Sources des polluants d’origine naturels </a:t>
            </a:r>
          </a:p>
          <a:p>
            <a:r>
              <a:rPr lang="fr-FR" sz="1400" dirty="0" smtClean="0">
                <a:solidFill>
                  <a:srgbClr val="0070C0"/>
                </a:solidFill>
                <a:latin typeface="Andalus" pitchFamily="18" charset="-78"/>
                <a:cs typeface="Andalus" pitchFamily="18" charset="-78"/>
              </a:rPr>
              <a:t>III-IMPACTS </a:t>
            </a:r>
            <a:r>
              <a:rPr lang="fr-FR" sz="1400" dirty="0" smtClean="0">
                <a:solidFill>
                  <a:srgbClr val="0070C0"/>
                </a:solidFill>
                <a:latin typeface="Andalus" pitchFamily="18" charset="-78"/>
                <a:cs typeface="Andalus" pitchFamily="18" charset="-78"/>
              </a:rPr>
              <a:t>DE LA POLLUTION </a:t>
            </a:r>
          </a:p>
          <a:p>
            <a:r>
              <a:rPr lang="fr-FR" sz="1400" dirty="0" smtClean="0">
                <a:solidFill>
                  <a:srgbClr val="00B050"/>
                </a:solidFill>
                <a:latin typeface="Andalus" pitchFamily="18" charset="-78"/>
                <a:cs typeface="Andalus" pitchFamily="18" charset="-78"/>
              </a:rPr>
              <a:t>1- Sur le sol</a:t>
            </a:r>
          </a:p>
          <a:p>
            <a:r>
              <a:rPr lang="fr-FR" sz="1400" dirty="0">
                <a:solidFill>
                  <a:srgbClr val="00B050"/>
                </a:solidFill>
                <a:latin typeface="Andalus" pitchFamily="18" charset="-78"/>
                <a:cs typeface="Andalus" pitchFamily="18" charset="-78"/>
              </a:rPr>
              <a:t>2</a:t>
            </a:r>
            <a:r>
              <a:rPr lang="fr-FR" sz="1400" dirty="0" smtClean="0">
                <a:solidFill>
                  <a:srgbClr val="00B050"/>
                </a:solidFill>
                <a:latin typeface="Andalus" pitchFamily="18" charset="-78"/>
                <a:cs typeface="Andalus" pitchFamily="18" charset="-78"/>
              </a:rPr>
              <a:t>- </a:t>
            </a:r>
            <a:r>
              <a:rPr lang="fr-FR" sz="1400" dirty="0" smtClean="0">
                <a:solidFill>
                  <a:srgbClr val="00B050"/>
                </a:solidFill>
                <a:latin typeface="Andalus" pitchFamily="18" charset="-78"/>
                <a:cs typeface="Andalus" pitchFamily="18" charset="-78"/>
              </a:rPr>
              <a:t>Sur la biodiversité </a:t>
            </a:r>
          </a:p>
          <a:p>
            <a:r>
              <a:rPr lang="fr-FR" sz="1400" dirty="0">
                <a:solidFill>
                  <a:srgbClr val="00B050"/>
                </a:solidFill>
                <a:latin typeface="Andalus" pitchFamily="18" charset="-78"/>
                <a:cs typeface="Andalus" pitchFamily="18" charset="-78"/>
              </a:rPr>
              <a:t>3</a:t>
            </a:r>
            <a:r>
              <a:rPr lang="fr-FR" sz="1400" dirty="0" smtClean="0">
                <a:solidFill>
                  <a:srgbClr val="00B050"/>
                </a:solidFill>
                <a:latin typeface="Andalus" pitchFamily="18" charset="-78"/>
                <a:cs typeface="Andalus" pitchFamily="18" charset="-78"/>
              </a:rPr>
              <a:t>- </a:t>
            </a:r>
            <a:r>
              <a:rPr lang="fr-FR" sz="1400" dirty="0" smtClean="0">
                <a:solidFill>
                  <a:srgbClr val="00B050"/>
                </a:solidFill>
                <a:latin typeface="Andalus" pitchFamily="18" charset="-78"/>
                <a:cs typeface="Andalus" pitchFamily="18" charset="-78"/>
              </a:rPr>
              <a:t>Sur la santé humain</a:t>
            </a:r>
          </a:p>
        </p:txBody>
      </p:sp>
      <p:sp>
        <p:nvSpPr>
          <p:cNvPr id="9" name="TextBox 8"/>
          <p:cNvSpPr txBox="1"/>
          <p:nvPr/>
        </p:nvSpPr>
        <p:spPr>
          <a:xfrm>
            <a:off x="899594" y="4858020"/>
            <a:ext cx="7803793" cy="1600438"/>
          </a:xfrm>
          <a:prstGeom prst="rect">
            <a:avLst/>
          </a:prstGeom>
          <a:blipFill>
            <a:blip r:embed="rId2"/>
            <a:tile tx="0" ty="0" sx="100000" sy="100000" flip="none" algn="tl"/>
          </a:blipFill>
        </p:spPr>
        <p:txBody>
          <a:bodyPr wrap="square" rtlCol="0">
            <a:spAutoFit/>
          </a:bodyPr>
          <a:lstStyle/>
          <a:p>
            <a:r>
              <a:rPr lang="fr-FR" sz="1400" dirty="0">
                <a:solidFill>
                  <a:srgbClr val="FF0000"/>
                </a:solidFill>
                <a:latin typeface="Andalus" pitchFamily="18" charset="-78"/>
                <a:cs typeface="Andalus" pitchFamily="18" charset="-78"/>
              </a:rPr>
              <a:t>CHAPITRE 3: TECHNIQUES  DE LA DEPOLLUTION DES SOLS ET QUELQUES MESURES PREVENTIVES</a:t>
            </a:r>
          </a:p>
          <a:p>
            <a:r>
              <a:rPr lang="fr-FR" sz="1400" dirty="0">
                <a:solidFill>
                  <a:srgbClr val="0070C0"/>
                </a:solidFill>
                <a:latin typeface="Andalus" pitchFamily="18" charset="-78"/>
                <a:cs typeface="Andalus" pitchFamily="18" charset="-78"/>
              </a:rPr>
              <a:t>I- </a:t>
            </a:r>
            <a:r>
              <a:rPr lang="fr-FR" sz="1400" dirty="0" smtClean="0">
                <a:solidFill>
                  <a:srgbClr val="0070C0"/>
                </a:solidFill>
                <a:latin typeface="Andalus" pitchFamily="18" charset="-78"/>
                <a:cs typeface="Andalus" pitchFamily="18" charset="-78"/>
              </a:rPr>
              <a:t>SOLLUTIONS</a:t>
            </a:r>
            <a:endParaRPr lang="fr-FR" sz="1400" dirty="0">
              <a:solidFill>
                <a:srgbClr val="0070C0"/>
              </a:solidFill>
              <a:latin typeface="Andalus" pitchFamily="18" charset="-78"/>
              <a:cs typeface="Andalus" pitchFamily="18" charset="-78"/>
            </a:endParaRPr>
          </a:p>
          <a:p>
            <a:r>
              <a:rPr lang="fr-FR" sz="1400" dirty="0">
                <a:solidFill>
                  <a:srgbClr val="00B050"/>
                </a:solidFill>
                <a:latin typeface="Andalus" pitchFamily="18" charset="-78"/>
                <a:cs typeface="Andalus" pitchFamily="18" charset="-78"/>
              </a:rPr>
              <a:t>1- </a:t>
            </a:r>
            <a:r>
              <a:rPr lang="fr-FR" sz="1400" dirty="0" smtClean="0">
                <a:solidFill>
                  <a:srgbClr val="00B050"/>
                </a:solidFill>
                <a:latin typeface="Andalus" pitchFamily="18" charset="-78"/>
                <a:cs typeface="Andalus" pitchFamily="18" charset="-78"/>
              </a:rPr>
              <a:t>Définition de la dépollution</a:t>
            </a:r>
            <a:endParaRPr lang="fr-FR" sz="1400" dirty="0">
              <a:solidFill>
                <a:srgbClr val="00B050"/>
              </a:solidFill>
              <a:latin typeface="Andalus" pitchFamily="18" charset="-78"/>
              <a:cs typeface="Andalus" pitchFamily="18" charset="-78"/>
            </a:endParaRPr>
          </a:p>
          <a:p>
            <a:r>
              <a:rPr lang="fr-FR" sz="1400" dirty="0">
                <a:solidFill>
                  <a:srgbClr val="00B050"/>
                </a:solidFill>
                <a:latin typeface="Andalus" pitchFamily="18" charset="-78"/>
                <a:cs typeface="Andalus" pitchFamily="18" charset="-78"/>
              </a:rPr>
              <a:t>2- </a:t>
            </a:r>
            <a:r>
              <a:rPr lang="fr-FR" sz="1400" dirty="0" smtClean="0">
                <a:solidFill>
                  <a:srgbClr val="00B050"/>
                </a:solidFill>
                <a:latin typeface="Andalus" pitchFamily="18" charset="-78"/>
                <a:cs typeface="Andalus" pitchFamily="18" charset="-78"/>
              </a:rPr>
              <a:t>Techniques de la dépollution (et catégories)</a:t>
            </a:r>
          </a:p>
          <a:p>
            <a:r>
              <a:rPr lang="fr-FR" sz="1400" dirty="0" smtClean="0">
                <a:solidFill>
                  <a:srgbClr val="0070C0"/>
                </a:solidFill>
                <a:latin typeface="Andalus" pitchFamily="18" charset="-78"/>
                <a:cs typeface="Andalus" pitchFamily="18" charset="-78"/>
              </a:rPr>
              <a:t>II- PREVENTION</a:t>
            </a:r>
            <a:endParaRPr lang="fr-FR" sz="1400" dirty="0">
              <a:solidFill>
                <a:srgbClr val="0070C0"/>
              </a:solidFill>
              <a:latin typeface="Andalus" pitchFamily="18" charset="-78"/>
              <a:cs typeface="Andalus" pitchFamily="18" charset="-78"/>
            </a:endParaRPr>
          </a:p>
          <a:p>
            <a:r>
              <a:rPr lang="fr-FR" sz="1400" dirty="0">
                <a:solidFill>
                  <a:srgbClr val="00B050"/>
                </a:solidFill>
                <a:latin typeface="Andalus" pitchFamily="18" charset="-78"/>
                <a:cs typeface="Andalus" pitchFamily="18" charset="-78"/>
              </a:rPr>
              <a:t>1- Actions pouvant être menées au sein des collectivités territoriales</a:t>
            </a:r>
          </a:p>
          <a:p>
            <a:r>
              <a:rPr lang="fr-FR" sz="1400" dirty="0">
                <a:solidFill>
                  <a:srgbClr val="00B050"/>
                </a:solidFill>
                <a:latin typeface="Andalus" pitchFamily="18" charset="-78"/>
                <a:cs typeface="Andalus" pitchFamily="18" charset="-78"/>
              </a:rPr>
              <a:t>2-Acteurs clés en matière de Dépollution des sols </a:t>
            </a:r>
          </a:p>
        </p:txBody>
      </p:sp>
      <p:sp>
        <p:nvSpPr>
          <p:cNvPr id="10" name="TextBox 9"/>
          <p:cNvSpPr txBox="1"/>
          <p:nvPr/>
        </p:nvSpPr>
        <p:spPr>
          <a:xfrm>
            <a:off x="899257" y="992631"/>
            <a:ext cx="7819379" cy="338554"/>
          </a:xfrm>
          <a:prstGeom prst="rect">
            <a:avLst/>
          </a:prstGeom>
          <a:blipFill>
            <a:blip r:embed="rId2"/>
            <a:tile tx="0" ty="0" sx="100000" sy="100000" flip="none" algn="tl"/>
          </a:blip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600" dirty="0" smtClean="0">
                <a:solidFill>
                  <a:srgbClr val="FF0000"/>
                </a:solidFill>
              </a:rPr>
              <a:t>INTRODUCTION</a:t>
            </a:r>
          </a:p>
        </p:txBody>
      </p:sp>
      <p:sp>
        <p:nvSpPr>
          <p:cNvPr id="11" name="TextBox 10"/>
          <p:cNvSpPr txBox="1"/>
          <p:nvPr/>
        </p:nvSpPr>
        <p:spPr>
          <a:xfrm>
            <a:off x="899594" y="6491087"/>
            <a:ext cx="7803793" cy="307777"/>
          </a:xfrm>
          <a:prstGeom prst="rect">
            <a:avLst/>
          </a:prstGeom>
          <a:blipFill>
            <a:blip r:embed="rId2"/>
            <a:tile tx="0" ty="0" sx="100000" sy="100000" flip="none" algn="tl"/>
          </a:blipFill>
        </p:spPr>
        <p:txBody>
          <a:bodyPr wrap="square" rtlCol="0">
            <a:spAutoFit/>
          </a:bodyPr>
          <a:lstStyle/>
          <a:p>
            <a:pPr algn="ctr"/>
            <a:r>
              <a:rPr lang="fr-FR" sz="1400" dirty="0" smtClean="0">
                <a:solidFill>
                  <a:srgbClr val="FF0000"/>
                </a:solidFill>
                <a:latin typeface="Andalus" pitchFamily="18" charset="-78"/>
                <a:cs typeface="Andalus" pitchFamily="18" charset="-78"/>
              </a:rPr>
              <a:t>CONCLUSION</a:t>
            </a:r>
            <a:endParaRPr lang="fr-FR" sz="1400" dirty="0">
              <a:solidFill>
                <a:srgbClr val="FF0000"/>
              </a:solidFill>
              <a:latin typeface="Andalus" pitchFamily="18" charset="-78"/>
              <a:cs typeface="Andalus" pitchFamily="18" charset="-78"/>
            </a:endParaRPr>
          </a:p>
        </p:txBody>
      </p:sp>
    </p:spTree>
    <p:extLst>
      <p:ext uri="{BB962C8B-B14F-4D97-AF65-F5344CB8AC3E}">
        <p14:creationId xmlns:p14="http://schemas.microsoft.com/office/powerpoint/2010/main" val="40028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20</a:t>
            </a:fld>
            <a:endParaRPr lang="fr-FR"/>
          </a:p>
        </p:txBody>
      </p:sp>
      <p:sp>
        <p:nvSpPr>
          <p:cNvPr id="4" name="ZoneTexte 3"/>
          <p:cNvSpPr txBox="1"/>
          <p:nvPr/>
        </p:nvSpPr>
        <p:spPr>
          <a:xfrm>
            <a:off x="214282" y="428604"/>
            <a:ext cx="8572528" cy="400110"/>
          </a:xfrm>
          <a:prstGeom prst="rect">
            <a:avLst/>
          </a:prstGeom>
          <a:noFill/>
        </p:spPr>
        <p:txBody>
          <a:bodyPr wrap="square" rtlCol="0">
            <a:spAutoFit/>
          </a:bodyPr>
          <a:lstStyle/>
          <a:p>
            <a:pPr>
              <a:buFont typeface="Wingdings" pitchFamily="2" charset="2"/>
              <a:buChar char="§"/>
            </a:pPr>
            <a:r>
              <a:rPr lang="fr-FR" sz="2000" dirty="0" smtClean="0">
                <a:solidFill>
                  <a:srgbClr val="FFC000"/>
                </a:solidFill>
              </a:rPr>
              <a:t>  Le rejet des eaux usées mal traités</a:t>
            </a:r>
            <a:r>
              <a:rPr lang="fr-FR" sz="2000" dirty="0" smtClean="0"/>
              <a:t> :</a:t>
            </a:r>
          </a:p>
        </p:txBody>
      </p:sp>
      <p:sp>
        <p:nvSpPr>
          <p:cNvPr id="8" name="Rectangle 7"/>
          <p:cNvSpPr/>
          <p:nvPr/>
        </p:nvSpPr>
        <p:spPr>
          <a:xfrm>
            <a:off x="142844" y="3571876"/>
            <a:ext cx="8786874" cy="677108"/>
          </a:xfrm>
          <a:prstGeom prst="rect">
            <a:avLst/>
          </a:prstGeom>
        </p:spPr>
        <p:txBody>
          <a:bodyPr wrap="square">
            <a:spAutoFit/>
          </a:bodyPr>
          <a:lstStyle/>
          <a:p>
            <a:pPr>
              <a:buFont typeface="Wingdings" pitchFamily="2" charset="2"/>
              <a:buChar char="§"/>
            </a:pPr>
            <a:r>
              <a:rPr lang="fr-FR" sz="2000" dirty="0" smtClean="0">
                <a:solidFill>
                  <a:srgbClr val="FFC000"/>
                </a:solidFill>
              </a:rPr>
              <a:t>  Le rejet des déchets nucléaires mal traités :</a:t>
            </a:r>
          </a:p>
          <a:p>
            <a:r>
              <a:rPr lang="fr-FR" dirty="0" smtClean="0"/>
              <a:t> </a:t>
            </a:r>
            <a:endParaRPr lang="fr-FR" dirty="0"/>
          </a:p>
        </p:txBody>
      </p:sp>
      <p:pic>
        <p:nvPicPr>
          <p:cNvPr id="17" name="Image 16" descr="unnamed (1).jpg"/>
          <p:cNvPicPr>
            <a:picLocks noChangeAspect="1"/>
          </p:cNvPicPr>
          <p:nvPr/>
        </p:nvPicPr>
        <p:blipFill>
          <a:blip r:embed="rId2"/>
          <a:stretch>
            <a:fillRect/>
          </a:stretch>
        </p:blipFill>
        <p:spPr>
          <a:xfrm>
            <a:off x="1928794" y="857232"/>
            <a:ext cx="4714908" cy="2714644"/>
          </a:xfrm>
          <a:prstGeom prst="rect">
            <a:avLst/>
          </a:prstGeom>
          <a:ln>
            <a:noFill/>
          </a:ln>
          <a:effectLst>
            <a:softEdge rad="112500"/>
          </a:effectLst>
        </p:spPr>
      </p:pic>
      <p:pic>
        <p:nvPicPr>
          <p:cNvPr id="19" name="Image 18" descr="92804573-radioactive-barrel-of-nuclear-waste-ecology-and-environmental-pollution-concept-3d-rendered-illustra.jpg"/>
          <p:cNvPicPr>
            <a:picLocks noChangeAspect="1"/>
          </p:cNvPicPr>
          <p:nvPr/>
        </p:nvPicPr>
        <p:blipFill>
          <a:blip r:embed="rId3"/>
          <a:stretch>
            <a:fillRect/>
          </a:stretch>
        </p:blipFill>
        <p:spPr>
          <a:xfrm>
            <a:off x="2786050" y="3929066"/>
            <a:ext cx="3357586" cy="2071702"/>
          </a:xfrm>
          <a:prstGeom prst="rect">
            <a:avLst/>
          </a:prstGeom>
          <a:ln>
            <a:noFill/>
          </a:ln>
          <a:effectLst>
            <a:softEdge rad="112500"/>
          </a:effectLst>
        </p:spPr>
      </p:pic>
      <p:sp>
        <p:nvSpPr>
          <p:cNvPr id="20" name="Rectangle 19"/>
          <p:cNvSpPr/>
          <p:nvPr/>
        </p:nvSpPr>
        <p:spPr>
          <a:xfrm>
            <a:off x="0" y="5934670"/>
            <a:ext cx="9144000" cy="646331"/>
          </a:xfrm>
          <a:prstGeom prst="rect">
            <a:avLst/>
          </a:prstGeom>
        </p:spPr>
        <p:txBody>
          <a:bodyPr wrap="square">
            <a:spAutoFit/>
          </a:bodyPr>
          <a:lstStyle/>
          <a:p>
            <a:r>
              <a:rPr lang="fr-FR" dirty="0" smtClean="0"/>
              <a:t>Vont contaminer le sol par des particules nucléaires, ce qui va provoquer des </a:t>
            </a:r>
            <a:r>
              <a:rPr lang="fr-FR" dirty="0" smtClean="0">
                <a:solidFill>
                  <a:srgbClr val="00FFFF"/>
                </a:solidFill>
              </a:rPr>
              <a:t>mutations chez l’homme</a:t>
            </a:r>
            <a:r>
              <a:rPr lang="fr-FR" dirty="0" smtClean="0"/>
              <a:t> après l’ingestion des aliments contaminés .</a:t>
            </a:r>
            <a:endParaRPr lang="fr-FR" dirty="0"/>
          </a:p>
        </p:txBody>
      </p:sp>
    </p:spTree>
    <p:extLst>
      <p:ext uri="{BB962C8B-B14F-4D97-AF65-F5344CB8AC3E}">
        <p14:creationId xmlns:p14="http://schemas.microsoft.com/office/powerpoint/2010/main" val="388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3" presetClass="entr" presetSubtype="10" fill="hold"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blinds(horizontal)">
                                      <p:cBhvr>
                                        <p:cTn id="2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21</a:t>
            </a:fld>
            <a:endParaRPr lang="fr-FR"/>
          </a:p>
        </p:txBody>
      </p:sp>
      <p:sp>
        <p:nvSpPr>
          <p:cNvPr id="5" name="Rectangle 4"/>
          <p:cNvSpPr/>
          <p:nvPr/>
        </p:nvSpPr>
        <p:spPr>
          <a:xfrm>
            <a:off x="214282" y="857232"/>
            <a:ext cx="8643998" cy="923330"/>
          </a:xfrm>
          <a:prstGeom prst="rect">
            <a:avLst/>
          </a:prstGeom>
        </p:spPr>
        <p:txBody>
          <a:bodyPr wrap="square">
            <a:spAutoFit/>
          </a:bodyPr>
          <a:lstStyle/>
          <a:p>
            <a:pPr>
              <a:buFont typeface="Wingdings" pitchFamily="2" charset="2"/>
              <a:buChar char="§"/>
            </a:pPr>
            <a:r>
              <a:rPr lang="fr-FR" dirty="0" smtClean="0">
                <a:solidFill>
                  <a:srgbClr val="FFC000"/>
                </a:solidFill>
              </a:rPr>
              <a:t>  Les activités minières :</a:t>
            </a:r>
          </a:p>
          <a:p>
            <a:r>
              <a:rPr lang="fr-FR" dirty="0" smtClean="0"/>
              <a:t>       Cause un déséquilibre des milieux naturels par le rejet d’effluents liquides</a:t>
            </a:r>
          </a:p>
          <a:p>
            <a:r>
              <a:rPr lang="fr-FR" dirty="0" smtClean="0"/>
              <a:t>et atmosphériques, et le dépôt de déchets solides.</a:t>
            </a:r>
            <a:endParaRPr lang="fr-FR" dirty="0"/>
          </a:p>
        </p:txBody>
      </p:sp>
      <p:pic>
        <p:nvPicPr>
          <p:cNvPr id="8" name="Image 7" descr="pollution-air.jpg"/>
          <p:cNvPicPr>
            <a:picLocks noChangeAspect="1"/>
          </p:cNvPicPr>
          <p:nvPr/>
        </p:nvPicPr>
        <p:blipFill>
          <a:blip r:embed="rId2"/>
          <a:stretch>
            <a:fillRect/>
          </a:stretch>
        </p:blipFill>
        <p:spPr>
          <a:xfrm>
            <a:off x="2500298" y="4500570"/>
            <a:ext cx="4143404" cy="2214578"/>
          </a:xfrm>
          <a:prstGeom prst="rect">
            <a:avLst/>
          </a:prstGeom>
        </p:spPr>
      </p:pic>
      <p:sp>
        <p:nvSpPr>
          <p:cNvPr id="9" name="Rectangle 8"/>
          <p:cNvSpPr/>
          <p:nvPr/>
        </p:nvSpPr>
        <p:spPr>
          <a:xfrm>
            <a:off x="285720" y="3929066"/>
            <a:ext cx="3576300" cy="369332"/>
          </a:xfrm>
          <a:prstGeom prst="rect">
            <a:avLst/>
          </a:prstGeom>
        </p:spPr>
        <p:txBody>
          <a:bodyPr wrap="none">
            <a:spAutoFit/>
          </a:bodyPr>
          <a:lstStyle/>
          <a:p>
            <a:pPr>
              <a:buFont typeface="Wingdings" pitchFamily="2" charset="2"/>
              <a:buChar char="§"/>
            </a:pPr>
            <a:r>
              <a:rPr lang="fr-FR" dirty="0" smtClean="0">
                <a:solidFill>
                  <a:srgbClr val="FFC000"/>
                </a:solidFill>
              </a:rPr>
              <a:t>   Les produits dérivés de pétrole :</a:t>
            </a:r>
            <a:endParaRPr lang="fr-FR" dirty="0">
              <a:solidFill>
                <a:srgbClr val="FFC000"/>
              </a:solidFill>
            </a:endParaRPr>
          </a:p>
        </p:txBody>
      </p:sp>
      <p:sp>
        <p:nvSpPr>
          <p:cNvPr id="11" name="Flèche droite 10"/>
          <p:cNvSpPr/>
          <p:nvPr/>
        </p:nvSpPr>
        <p:spPr>
          <a:xfrm>
            <a:off x="142844" y="1285860"/>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descr="images (9).jpg"/>
          <p:cNvPicPr>
            <a:picLocks noChangeAspect="1"/>
          </p:cNvPicPr>
          <p:nvPr/>
        </p:nvPicPr>
        <p:blipFill>
          <a:blip r:embed="rId3"/>
          <a:stretch>
            <a:fillRect/>
          </a:stretch>
        </p:blipFill>
        <p:spPr>
          <a:xfrm>
            <a:off x="1285852" y="1928802"/>
            <a:ext cx="2952751" cy="1714512"/>
          </a:xfrm>
          <a:prstGeom prst="rect">
            <a:avLst/>
          </a:prstGeom>
          <a:ln>
            <a:noFill/>
          </a:ln>
          <a:effectLst>
            <a:outerShdw blurRad="292100" dist="139700" dir="2700000" algn="tl" rotWithShape="0">
              <a:srgbClr val="333333">
                <a:alpha val="65000"/>
              </a:srgbClr>
            </a:outerShdw>
          </a:effectLst>
        </p:spPr>
      </p:pic>
      <p:pic>
        <p:nvPicPr>
          <p:cNvPr id="14" name="Image 13" descr="environnement-naturel-pollue-par-les-activites-minieres-a-witbank-afrique-du-sud-cette-image-fait-partie-d-un-grand-corps-de-travail-sur-la-maniere-dont-les-activites-minieres-historiques-ont-affect.jpg"/>
          <p:cNvPicPr>
            <a:picLocks noChangeAspect="1"/>
          </p:cNvPicPr>
          <p:nvPr/>
        </p:nvPicPr>
        <p:blipFill>
          <a:blip r:embed="rId4" cstate="print"/>
          <a:srcRect b="8000"/>
          <a:stretch>
            <a:fillRect/>
          </a:stretch>
        </p:blipFill>
        <p:spPr>
          <a:xfrm>
            <a:off x="5072066" y="1928802"/>
            <a:ext cx="2928958" cy="1785950"/>
          </a:xfrm>
          <a:prstGeom prst="rect">
            <a:avLst/>
          </a:prstGeom>
        </p:spPr>
      </p:pic>
    </p:spTree>
    <p:extLst>
      <p:ext uri="{BB962C8B-B14F-4D97-AF65-F5344CB8AC3E}">
        <p14:creationId xmlns:p14="http://schemas.microsoft.com/office/powerpoint/2010/main" val="114116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ox(in)">
                                      <p:cBhvr>
                                        <p:cTn id="13" dur="500"/>
                                        <p:tgtEl>
                                          <p:spTgt spid="11"/>
                                        </p:tgtEl>
                                      </p:cBhvr>
                                    </p:animEffect>
                                  </p:childTnLst>
                                </p:cTn>
                              </p:par>
                              <p:par>
                                <p:cTn id="14" presetID="2" presetClass="entr" presetSubtype="4"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 calcmode="lin" valueType="num">
                                      <p:cBhvr additive="base">
                                        <p:cTn id="3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22</a:t>
            </a:fld>
            <a:endParaRPr lang="fr-FR"/>
          </a:p>
        </p:txBody>
      </p:sp>
      <p:sp>
        <p:nvSpPr>
          <p:cNvPr id="6" name="ZoneTexte 5"/>
          <p:cNvSpPr txBox="1"/>
          <p:nvPr/>
        </p:nvSpPr>
        <p:spPr>
          <a:xfrm>
            <a:off x="714348" y="1071546"/>
            <a:ext cx="4222631" cy="523220"/>
          </a:xfrm>
          <a:prstGeom prst="rect">
            <a:avLst/>
          </a:prstGeom>
          <a:noFill/>
        </p:spPr>
        <p:txBody>
          <a:bodyPr wrap="none" rtlCol="0">
            <a:spAutoFit/>
          </a:bodyPr>
          <a:lstStyle/>
          <a:p>
            <a:r>
              <a:rPr lang="fr-FR" sz="2800" dirty="0" smtClean="0"/>
              <a:t>2 – Les activités </a:t>
            </a:r>
            <a:r>
              <a:rPr lang="fr-FR" sz="2800" dirty="0" smtClean="0">
                <a:solidFill>
                  <a:srgbClr val="FFC000"/>
                </a:solidFill>
              </a:rPr>
              <a:t>urbaines</a:t>
            </a:r>
            <a:r>
              <a:rPr lang="fr-FR" sz="2800" dirty="0" smtClean="0"/>
              <a:t> :</a:t>
            </a:r>
            <a:endParaRPr lang="fr-FR" dirty="0"/>
          </a:p>
        </p:txBody>
      </p:sp>
      <p:sp>
        <p:nvSpPr>
          <p:cNvPr id="7" name="Rectangle 6"/>
          <p:cNvSpPr/>
          <p:nvPr/>
        </p:nvSpPr>
        <p:spPr>
          <a:xfrm>
            <a:off x="142844" y="1857364"/>
            <a:ext cx="9215470" cy="1508105"/>
          </a:xfrm>
          <a:prstGeom prst="rect">
            <a:avLst/>
          </a:prstGeom>
        </p:spPr>
        <p:txBody>
          <a:bodyPr wrap="square">
            <a:spAutoFit/>
          </a:bodyPr>
          <a:lstStyle/>
          <a:p>
            <a:pPr>
              <a:buFont typeface="Wingdings" pitchFamily="2" charset="2"/>
              <a:buChar char="§"/>
            </a:pPr>
            <a:r>
              <a:rPr lang="fr-FR" sz="2000" dirty="0" smtClean="0">
                <a:solidFill>
                  <a:srgbClr val="FFC000"/>
                </a:solidFill>
              </a:rPr>
              <a:t>   Les émissions des moyens de transports</a:t>
            </a:r>
            <a:r>
              <a:rPr lang="fr-FR" sz="2000" dirty="0" smtClean="0"/>
              <a:t> </a:t>
            </a:r>
            <a:r>
              <a:rPr lang="fr-FR" dirty="0" smtClean="0"/>
              <a:t>:</a:t>
            </a:r>
          </a:p>
          <a:p>
            <a:pPr>
              <a:buFont typeface="Wingdings" pitchFamily="2" charset="2"/>
              <a:buChar char="§"/>
            </a:pPr>
            <a:endParaRPr lang="fr-FR" dirty="0" smtClean="0"/>
          </a:p>
          <a:p>
            <a:pPr marL="450850" indent="-184150"/>
            <a:r>
              <a:rPr lang="fr-FR" dirty="0" smtClean="0"/>
              <a:t>    la route génère </a:t>
            </a:r>
            <a:r>
              <a:rPr lang="fr-FR" u="sng" dirty="0" smtClean="0"/>
              <a:t>5,85</a:t>
            </a:r>
            <a:r>
              <a:rPr lang="fr-FR" dirty="0" smtClean="0"/>
              <a:t> gigatonnes de </a:t>
            </a:r>
            <a:r>
              <a:rPr lang="fr-FR" u="sng" dirty="0" smtClean="0"/>
              <a:t>CO2</a:t>
            </a:r>
            <a:r>
              <a:rPr lang="fr-FR" dirty="0" smtClean="0"/>
              <a:t> et </a:t>
            </a:r>
            <a:r>
              <a:rPr lang="fr-FR" u="sng" dirty="0" smtClean="0"/>
              <a:t>24</a:t>
            </a:r>
            <a:r>
              <a:rPr lang="fr-FR" dirty="0" smtClean="0"/>
              <a:t> du total des émissions de</a:t>
            </a:r>
          </a:p>
          <a:p>
            <a:pPr marL="92075" indent="80963"/>
            <a:r>
              <a:rPr lang="fr-FR" dirty="0" smtClean="0"/>
              <a:t>gaz a effet de serre, ces émissions toxiques seront </a:t>
            </a:r>
            <a:r>
              <a:rPr lang="fr-FR" dirty="0" smtClean="0">
                <a:solidFill>
                  <a:srgbClr val="00CCFF"/>
                </a:solidFill>
              </a:rPr>
              <a:t>transportés</a:t>
            </a:r>
            <a:r>
              <a:rPr lang="fr-FR" dirty="0" smtClean="0"/>
              <a:t> par la pluies,</a:t>
            </a:r>
          </a:p>
          <a:p>
            <a:pPr indent="173038"/>
            <a:r>
              <a:rPr lang="fr-FR" dirty="0" smtClean="0">
                <a:solidFill>
                  <a:srgbClr val="00CCFF"/>
                </a:solidFill>
              </a:rPr>
              <a:t>absorbés</a:t>
            </a:r>
            <a:r>
              <a:rPr lang="fr-FR" dirty="0" smtClean="0"/>
              <a:t> par le sol et finalement </a:t>
            </a:r>
            <a:r>
              <a:rPr lang="fr-FR" dirty="0" smtClean="0">
                <a:solidFill>
                  <a:srgbClr val="00CCFF"/>
                </a:solidFill>
              </a:rPr>
              <a:t>stockés</a:t>
            </a:r>
            <a:r>
              <a:rPr lang="fr-FR" dirty="0" smtClean="0"/>
              <a:t> au niveau des nappes.</a:t>
            </a:r>
            <a:endParaRPr lang="fr-FR" dirty="0"/>
          </a:p>
        </p:txBody>
      </p:sp>
      <p:sp>
        <p:nvSpPr>
          <p:cNvPr id="8" name="Flèche droite 7"/>
          <p:cNvSpPr/>
          <p:nvPr/>
        </p:nvSpPr>
        <p:spPr>
          <a:xfrm>
            <a:off x="142844" y="2571744"/>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0f357bfca2_50145030_part-emissions-co2-secteur-dactivite-monde.jpg"/>
          <p:cNvPicPr>
            <a:picLocks noChangeAspect="1"/>
          </p:cNvPicPr>
          <p:nvPr/>
        </p:nvPicPr>
        <p:blipFill>
          <a:blip r:embed="rId2"/>
          <a:stretch>
            <a:fillRect/>
          </a:stretch>
        </p:blipFill>
        <p:spPr>
          <a:xfrm>
            <a:off x="4143372" y="3500438"/>
            <a:ext cx="4572000" cy="2118847"/>
          </a:xfrm>
          <a:prstGeom prst="rect">
            <a:avLst/>
          </a:prstGeom>
        </p:spPr>
      </p:pic>
      <p:pic>
        <p:nvPicPr>
          <p:cNvPr id="13" name="Image 12" descr="téléchargement (3).jpg"/>
          <p:cNvPicPr>
            <a:picLocks noChangeAspect="1"/>
          </p:cNvPicPr>
          <p:nvPr/>
        </p:nvPicPr>
        <p:blipFill>
          <a:blip r:embed="rId3"/>
          <a:stretch>
            <a:fillRect/>
          </a:stretch>
        </p:blipFill>
        <p:spPr>
          <a:xfrm>
            <a:off x="642910" y="3714752"/>
            <a:ext cx="2643206" cy="1757363"/>
          </a:xfrm>
          <a:prstGeom prst="rect">
            <a:avLst/>
          </a:prstGeom>
        </p:spPr>
      </p:pic>
    </p:spTree>
    <p:extLst>
      <p:ext uri="{BB962C8B-B14F-4D97-AF65-F5344CB8AC3E}">
        <p14:creationId xmlns:p14="http://schemas.microsoft.com/office/powerpoint/2010/main" val="11130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additive="base">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 calcmode="lin" valueType="num">
                                      <p:cBhvr additive="base">
                                        <p:cTn id="30"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23</a:t>
            </a:fld>
            <a:endParaRPr lang="fr-FR"/>
          </a:p>
        </p:txBody>
      </p:sp>
      <p:sp>
        <p:nvSpPr>
          <p:cNvPr id="4" name="Rectangle 3"/>
          <p:cNvSpPr/>
          <p:nvPr/>
        </p:nvSpPr>
        <p:spPr>
          <a:xfrm>
            <a:off x="214282" y="357166"/>
            <a:ext cx="8429684" cy="1508105"/>
          </a:xfrm>
          <a:prstGeom prst="rect">
            <a:avLst/>
          </a:prstGeom>
        </p:spPr>
        <p:txBody>
          <a:bodyPr wrap="square">
            <a:spAutoFit/>
          </a:bodyPr>
          <a:lstStyle/>
          <a:p>
            <a:pPr>
              <a:buFont typeface="Wingdings" pitchFamily="2" charset="2"/>
              <a:buChar char="§"/>
            </a:pPr>
            <a:r>
              <a:rPr lang="fr-FR" sz="2000" dirty="0" smtClean="0">
                <a:solidFill>
                  <a:srgbClr val="FFC000"/>
                </a:solidFill>
              </a:rPr>
              <a:t>  Les déchets médicales/pharmaceutiques </a:t>
            </a:r>
            <a:r>
              <a:rPr lang="fr-FR" sz="2000" dirty="0" smtClean="0"/>
              <a:t>:</a:t>
            </a:r>
          </a:p>
          <a:p>
            <a:pPr marL="92075" indent="439738"/>
            <a:r>
              <a:rPr lang="fr-FR" dirty="0" smtClean="0"/>
              <a:t>- sont contaminés par des </a:t>
            </a:r>
            <a:r>
              <a:rPr lang="fr-FR" dirty="0" smtClean="0">
                <a:solidFill>
                  <a:srgbClr val="00FFFF"/>
                </a:solidFill>
              </a:rPr>
              <a:t>germes pathogènes</a:t>
            </a:r>
            <a:r>
              <a:rPr lang="fr-FR" dirty="0" smtClean="0"/>
              <a:t>, des </a:t>
            </a:r>
            <a:r>
              <a:rPr lang="fr-FR" dirty="0" smtClean="0">
                <a:solidFill>
                  <a:srgbClr val="00FFFF"/>
                </a:solidFill>
              </a:rPr>
              <a:t>perturbateurs</a:t>
            </a:r>
          </a:p>
          <a:p>
            <a:r>
              <a:rPr lang="fr-FR" dirty="0" smtClean="0">
                <a:solidFill>
                  <a:srgbClr val="00FFFF"/>
                </a:solidFill>
              </a:rPr>
              <a:t>endocriniens</a:t>
            </a:r>
            <a:r>
              <a:rPr lang="fr-FR" dirty="0" smtClean="0"/>
              <a:t>, </a:t>
            </a:r>
            <a:r>
              <a:rPr lang="fr-FR" dirty="0" smtClean="0">
                <a:solidFill>
                  <a:srgbClr val="00FFFF"/>
                </a:solidFill>
              </a:rPr>
              <a:t>des antibiotiques</a:t>
            </a:r>
            <a:r>
              <a:rPr lang="fr-FR" dirty="0" smtClean="0"/>
              <a:t>, et par des </a:t>
            </a:r>
            <a:r>
              <a:rPr lang="fr-FR" dirty="0" smtClean="0">
                <a:solidFill>
                  <a:srgbClr val="00FFFF"/>
                </a:solidFill>
              </a:rPr>
              <a:t>hormones</a:t>
            </a:r>
            <a:r>
              <a:rPr lang="fr-FR" dirty="0" smtClean="0"/>
              <a:t> ; parfois ses déchets sont en</a:t>
            </a:r>
          </a:p>
          <a:p>
            <a:r>
              <a:rPr lang="fr-FR" dirty="0" smtClean="0"/>
              <a:t>effet </a:t>
            </a:r>
            <a:r>
              <a:rPr lang="fr-FR" u="sng" dirty="0" smtClean="0">
                <a:solidFill>
                  <a:srgbClr val="00FFFF"/>
                </a:solidFill>
              </a:rPr>
              <a:t>vecteurs</a:t>
            </a:r>
            <a:r>
              <a:rPr lang="fr-FR" dirty="0" smtClean="0"/>
              <a:t> de: (champignons-virus-bactéries) qui vont conduire à </a:t>
            </a:r>
            <a:r>
              <a:rPr lang="fr-FR" dirty="0" smtClean="0">
                <a:solidFill>
                  <a:srgbClr val="00FFFF"/>
                </a:solidFill>
              </a:rPr>
              <a:t>une infection</a:t>
            </a:r>
          </a:p>
          <a:p>
            <a:r>
              <a:rPr lang="fr-FR" dirty="0" smtClean="0"/>
              <a:t>chez l’homme par l’alimentation.</a:t>
            </a:r>
            <a:endParaRPr lang="fr-FR" dirty="0"/>
          </a:p>
        </p:txBody>
      </p:sp>
      <p:sp>
        <p:nvSpPr>
          <p:cNvPr id="8" name="Rectangle 7"/>
          <p:cNvSpPr/>
          <p:nvPr/>
        </p:nvSpPr>
        <p:spPr>
          <a:xfrm>
            <a:off x="214282" y="2214554"/>
            <a:ext cx="8429684" cy="1508105"/>
          </a:xfrm>
          <a:prstGeom prst="rect">
            <a:avLst/>
          </a:prstGeom>
        </p:spPr>
        <p:txBody>
          <a:bodyPr wrap="square">
            <a:spAutoFit/>
          </a:bodyPr>
          <a:lstStyle/>
          <a:p>
            <a:pPr>
              <a:buFont typeface="Wingdings" pitchFamily="2" charset="2"/>
              <a:buChar char="§"/>
            </a:pPr>
            <a:r>
              <a:rPr lang="fr-FR" sz="2000" dirty="0" smtClean="0">
                <a:solidFill>
                  <a:srgbClr val="FFC000"/>
                </a:solidFill>
              </a:rPr>
              <a:t>    Les techniques malsain de gestion des déchets ménagères </a:t>
            </a:r>
            <a:r>
              <a:rPr lang="fr-FR" sz="2000" dirty="0" smtClean="0"/>
              <a:t>:</a:t>
            </a:r>
          </a:p>
          <a:p>
            <a:pPr indent="358775"/>
            <a:r>
              <a:rPr lang="fr-FR" dirty="0" smtClean="0"/>
              <a:t>- </a:t>
            </a:r>
            <a:r>
              <a:rPr lang="fr-FR" dirty="0" smtClean="0">
                <a:solidFill>
                  <a:srgbClr val="00FFFF"/>
                </a:solidFill>
              </a:rPr>
              <a:t>la combustion incomplète</a:t>
            </a:r>
            <a:r>
              <a:rPr lang="fr-FR" dirty="0" smtClean="0"/>
              <a:t>: produit le carbone et le monoxyde de carbone</a:t>
            </a:r>
          </a:p>
          <a:p>
            <a:r>
              <a:rPr lang="fr-FR" dirty="0" smtClean="0"/>
              <a:t>(gaz incolore, inodore et très toxique).</a:t>
            </a:r>
          </a:p>
          <a:p>
            <a:endParaRPr lang="fr-FR" dirty="0" smtClean="0"/>
          </a:p>
          <a:p>
            <a:pPr indent="358775"/>
            <a:endParaRPr lang="fr-FR" dirty="0" smtClean="0"/>
          </a:p>
        </p:txBody>
      </p:sp>
      <p:pic>
        <p:nvPicPr>
          <p:cNvPr id="12" name="Image 11" descr="images (2).jpg"/>
          <p:cNvPicPr>
            <a:picLocks noChangeAspect="1"/>
          </p:cNvPicPr>
          <p:nvPr/>
        </p:nvPicPr>
        <p:blipFill>
          <a:blip r:embed="rId2"/>
          <a:stretch>
            <a:fillRect/>
          </a:stretch>
        </p:blipFill>
        <p:spPr>
          <a:xfrm>
            <a:off x="2500298" y="3500438"/>
            <a:ext cx="3286148" cy="2071702"/>
          </a:xfrm>
          <a:prstGeom prst="rect">
            <a:avLst/>
          </a:prstGeom>
          <a:ln>
            <a:noFill/>
          </a:ln>
          <a:effectLst>
            <a:softEdge rad="112500"/>
          </a:effectLst>
        </p:spPr>
      </p:pic>
      <p:pic>
        <p:nvPicPr>
          <p:cNvPr id="14" name="Image 13" descr="Combustion_du_méthane.png"/>
          <p:cNvPicPr>
            <a:picLocks noChangeAspect="1"/>
          </p:cNvPicPr>
          <p:nvPr/>
        </p:nvPicPr>
        <p:blipFill>
          <a:blip r:embed="rId3"/>
          <a:srcRect t="48016"/>
          <a:stretch>
            <a:fillRect/>
          </a:stretch>
        </p:blipFill>
        <p:spPr>
          <a:xfrm>
            <a:off x="1428728" y="5357826"/>
            <a:ext cx="5572132" cy="1728562"/>
          </a:xfrm>
          <a:prstGeom prst="rect">
            <a:avLst/>
          </a:prstGeom>
        </p:spPr>
      </p:pic>
    </p:spTree>
    <p:extLst>
      <p:ext uri="{BB962C8B-B14F-4D97-AF65-F5344CB8AC3E}">
        <p14:creationId xmlns:p14="http://schemas.microsoft.com/office/powerpoint/2010/main" val="370932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 calcmode="lin" valueType="num">
                                      <p:cBhvr additive="base">
                                        <p:cTn id="3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 calcmode="lin" valueType="num">
                                      <p:cBhvr additive="base">
                                        <p:cTn id="4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24</a:t>
            </a:fld>
            <a:endParaRPr lang="fr-FR"/>
          </a:p>
        </p:txBody>
      </p:sp>
      <p:sp>
        <p:nvSpPr>
          <p:cNvPr id="4" name="Rectangle 3"/>
          <p:cNvSpPr/>
          <p:nvPr/>
        </p:nvSpPr>
        <p:spPr>
          <a:xfrm>
            <a:off x="357158" y="428604"/>
            <a:ext cx="8143932" cy="923330"/>
          </a:xfrm>
          <a:prstGeom prst="rect">
            <a:avLst/>
          </a:prstGeom>
        </p:spPr>
        <p:txBody>
          <a:bodyPr wrap="square">
            <a:spAutoFit/>
          </a:bodyPr>
          <a:lstStyle/>
          <a:p>
            <a:pPr indent="358775"/>
            <a:r>
              <a:rPr lang="fr-FR" dirty="0" smtClean="0"/>
              <a:t>- </a:t>
            </a:r>
            <a:r>
              <a:rPr lang="fr-FR" dirty="0" smtClean="0">
                <a:solidFill>
                  <a:srgbClr val="00FFFF"/>
                </a:solidFill>
              </a:rPr>
              <a:t>l’enfouissement des déchets</a:t>
            </a:r>
            <a:r>
              <a:rPr lang="fr-FR" dirty="0" smtClean="0"/>
              <a:t> : formation de </a:t>
            </a:r>
            <a:r>
              <a:rPr lang="fr-FR" dirty="0" err="1" smtClean="0"/>
              <a:t>Lixiviat</a:t>
            </a:r>
            <a:r>
              <a:rPr lang="fr-FR" dirty="0" smtClean="0"/>
              <a:t>, ce liquide génère des</a:t>
            </a:r>
          </a:p>
          <a:p>
            <a:r>
              <a:rPr lang="fr-FR" dirty="0" smtClean="0"/>
              <a:t>biogaz tel que </a:t>
            </a:r>
            <a:r>
              <a:rPr lang="fr-FR" dirty="0" smtClean="0">
                <a:solidFill>
                  <a:srgbClr val="FFFF00"/>
                </a:solidFill>
              </a:rPr>
              <a:t>le méthane</a:t>
            </a:r>
            <a:r>
              <a:rPr lang="fr-FR" dirty="0" smtClean="0"/>
              <a:t> et </a:t>
            </a:r>
            <a:r>
              <a:rPr lang="fr-FR" dirty="0" smtClean="0">
                <a:solidFill>
                  <a:srgbClr val="FFFF00"/>
                </a:solidFill>
              </a:rPr>
              <a:t>le dioxyde de carbone</a:t>
            </a:r>
            <a:r>
              <a:rPr lang="fr-FR" dirty="0" smtClean="0"/>
              <a:t>, reconnus comme vecteurs de</a:t>
            </a:r>
          </a:p>
          <a:p>
            <a:r>
              <a:rPr lang="fr-FR" dirty="0" smtClean="0"/>
              <a:t>l’effet de serre et du réchauffement de la planète</a:t>
            </a:r>
            <a:endParaRPr lang="fr-FR" dirty="0"/>
          </a:p>
        </p:txBody>
      </p:sp>
      <p:sp>
        <p:nvSpPr>
          <p:cNvPr id="9" name="Rectangle 8"/>
          <p:cNvSpPr/>
          <p:nvPr/>
        </p:nvSpPr>
        <p:spPr>
          <a:xfrm>
            <a:off x="142844" y="4286256"/>
            <a:ext cx="2357454" cy="400110"/>
          </a:xfrm>
          <a:prstGeom prst="rect">
            <a:avLst/>
          </a:prstGeom>
        </p:spPr>
        <p:txBody>
          <a:bodyPr wrap="square">
            <a:spAutoFit/>
          </a:bodyPr>
          <a:lstStyle/>
          <a:p>
            <a:r>
              <a:rPr lang="fr-FR" dirty="0" smtClean="0">
                <a:solidFill>
                  <a:srgbClr val="FFC000"/>
                </a:solidFill>
              </a:rPr>
              <a:t>  </a:t>
            </a:r>
            <a:r>
              <a:rPr lang="fr-FR" sz="2000" u="sng" dirty="0" smtClean="0">
                <a:solidFill>
                  <a:srgbClr val="FFC000"/>
                </a:solidFill>
              </a:rPr>
              <a:t>Le rejet de plastic</a:t>
            </a:r>
            <a:endParaRPr lang="fr-FR" u="sng" dirty="0">
              <a:solidFill>
                <a:srgbClr val="FFC000"/>
              </a:solidFill>
            </a:endParaRPr>
          </a:p>
        </p:txBody>
      </p:sp>
      <p:pic>
        <p:nvPicPr>
          <p:cNvPr id="16" name="Image 15" descr="expose-pollution-sol-scaled.jpg"/>
          <p:cNvPicPr>
            <a:picLocks noChangeAspect="1"/>
          </p:cNvPicPr>
          <p:nvPr/>
        </p:nvPicPr>
        <p:blipFill>
          <a:blip r:embed="rId2" cstate="print"/>
          <a:stretch>
            <a:fillRect/>
          </a:stretch>
        </p:blipFill>
        <p:spPr>
          <a:xfrm>
            <a:off x="3357554" y="4643446"/>
            <a:ext cx="3357586" cy="2000264"/>
          </a:xfrm>
          <a:prstGeom prst="rect">
            <a:avLst/>
          </a:prstGeom>
        </p:spPr>
      </p:pic>
      <p:pic>
        <p:nvPicPr>
          <p:cNvPr id="17" name="Image 16" descr="téléchargement (5).jpg"/>
          <p:cNvPicPr>
            <a:picLocks noChangeAspect="1"/>
          </p:cNvPicPr>
          <p:nvPr/>
        </p:nvPicPr>
        <p:blipFill>
          <a:blip r:embed="rId3"/>
          <a:stretch>
            <a:fillRect/>
          </a:stretch>
        </p:blipFill>
        <p:spPr>
          <a:xfrm>
            <a:off x="2143108" y="1571612"/>
            <a:ext cx="4857784" cy="2481275"/>
          </a:xfrm>
          <a:prstGeom prst="rect">
            <a:avLst/>
          </a:prstGeom>
          <a:ln>
            <a:noFill/>
          </a:ln>
          <a:effectLst>
            <a:softEdge rad="112500"/>
          </a:effectLst>
        </p:spPr>
      </p:pic>
    </p:spTree>
    <p:extLst>
      <p:ext uri="{BB962C8B-B14F-4D97-AF65-F5344CB8AC3E}">
        <p14:creationId xmlns:p14="http://schemas.microsoft.com/office/powerpoint/2010/main" val="26627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25</a:t>
            </a:fld>
            <a:endParaRPr lang="fr-FR"/>
          </a:p>
        </p:txBody>
      </p:sp>
      <p:sp>
        <p:nvSpPr>
          <p:cNvPr id="5" name="ZoneTexte 4"/>
          <p:cNvSpPr txBox="1"/>
          <p:nvPr/>
        </p:nvSpPr>
        <p:spPr>
          <a:xfrm>
            <a:off x="428596" y="214290"/>
            <a:ext cx="4714908" cy="523220"/>
          </a:xfrm>
          <a:prstGeom prst="rect">
            <a:avLst/>
          </a:prstGeom>
          <a:noFill/>
        </p:spPr>
        <p:txBody>
          <a:bodyPr wrap="square" rtlCol="0">
            <a:spAutoFit/>
          </a:bodyPr>
          <a:lstStyle/>
          <a:p>
            <a:r>
              <a:rPr lang="fr-FR" sz="2800" dirty="0" smtClean="0"/>
              <a:t>3 – Les activités </a:t>
            </a:r>
            <a:r>
              <a:rPr lang="fr-FR" sz="2800" u="sng" dirty="0" smtClean="0">
                <a:solidFill>
                  <a:srgbClr val="FFC000"/>
                </a:solidFill>
              </a:rPr>
              <a:t>agricoles </a:t>
            </a:r>
            <a:r>
              <a:rPr lang="fr-FR" sz="2800" dirty="0" smtClean="0">
                <a:solidFill>
                  <a:srgbClr val="FFC000"/>
                </a:solidFill>
              </a:rPr>
              <a:t> </a:t>
            </a:r>
            <a:r>
              <a:rPr lang="fr-FR" sz="2800" dirty="0" smtClean="0"/>
              <a:t>:</a:t>
            </a:r>
            <a:r>
              <a:rPr lang="fr-FR" sz="2800" u="sng" dirty="0" smtClean="0">
                <a:solidFill>
                  <a:srgbClr val="FFC000"/>
                </a:solidFill>
              </a:rPr>
              <a:t>   </a:t>
            </a:r>
            <a:endParaRPr lang="fr-FR" sz="2800" u="sng" dirty="0">
              <a:solidFill>
                <a:srgbClr val="FFC000"/>
              </a:solidFill>
            </a:endParaRPr>
          </a:p>
        </p:txBody>
      </p:sp>
      <p:sp>
        <p:nvSpPr>
          <p:cNvPr id="6" name="Rectangle 5"/>
          <p:cNvSpPr/>
          <p:nvPr/>
        </p:nvSpPr>
        <p:spPr>
          <a:xfrm>
            <a:off x="142844" y="857232"/>
            <a:ext cx="8429652" cy="1815882"/>
          </a:xfrm>
          <a:prstGeom prst="rect">
            <a:avLst/>
          </a:prstGeom>
        </p:spPr>
        <p:txBody>
          <a:bodyPr wrap="square">
            <a:spAutoFit/>
          </a:bodyPr>
          <a:lstStyle/>
          <a:p>
            <a:pPr>
              <a:buFont typeface="Wingdings" pitchFamily="2" charset="2"/>
              <a:buChar char="§"/>
            </a:pPr>
            <a:r>
              <a:rPr lang="fr-FR" sz="2000" dirty="0" smtClean="0">
                <a:solidFill>
                  <a:srgbClr val="FFC000"/>
                </a:solidFill>
              </a:rPr>
              <a:t>  L’utilisation des produits chimiques </a:t>
            </a:r>
            <a:r>
              <a:rPr lang="fr-FR" dirty="0" smtClean="0">
                <a:solidFill>
                  <a:srgbClr val="FFC000"/>
                </a:solidFill>
              </a:rPr>
              <a:t>:</a:t>
            </a:r>
            <a:r>
              <a:rPr lang="fr-FR" dirty="0" smtClean="0"/>
              <a:t>(ex: Les pesticides, les engrais, les insecticides</a:t>
            </a:r>
            <a:r>
              <a:rPr lang="fr-FR" sz="2000" dirty="0" smtClean="0"/>
              <a:t>)</a:t>
            </a:r>
          </a:p>
          <a:p>
            <a:r>
              <a:rPr lang="fr-FR" dirty="0" smtClean="0"/>
              <a:t>           ces produits sont retenues dans le sol pendant une longue durée, ce qui</a:t>
            </a:r>
          </a:p>
          <a:p>
            <a:r>
              <a:rPr lang="fr-FR" dirty="0" smtClean="0"/>
              <a:t>va provoquer la mort des organismes vivants bénéfiques tel que les vers de terre,</a:t>
            </a:r>
          </a:p>
          <a:p>
            <a:r>
              <a:rPr lang="fr-FR" dirty="0" smtClean="0"/>
              <a:t>la contamination des eaux souterraines (les nappes) et par conséquence une</a:t>
            </a:r>
          </a:p>
          <a:p>
            <a:r>
              <a:rPr lang="fr-FR" dirty="0" smtClean="0"/>
              <a:t>faible qualité du sol.</a:t>
            </a:r>
            <a:endParaRPr lang="fr-FR" dirty="0"/>
          </a:p>
        </p:txBody>
      </p:sp>
      <p:sp>
        <p:nvSpPr>
          <p:cNvPr id="8" name="Flèche droite 7"/>
          <p:cNvSpPr/>
          <p:nvPr/>
        </p:nvSpPr>
        <p:spPr>
          <a:xfrm>
            <a:off x="285720" y="1643050"/>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descr="8667965cadc3e5de8ac3906b74041e17.jpg"/>
          <p:cNvPicPr>
            <a:picLocks noChangeAspect="1"/>
          </p:cNvPicPr>
          <p:nvPr/>
        </p:nvPicPr>
        <p:blipFill>
          <a:blip r:embed="rId2"/>
          <a:stretch>
            <a:fillRect/>
          </a:stretch>
        </p:blipFill>
        <p:spPr>
          <a:xfrm>
            <a:off x="1357290" y="3071810"/>
            <a:ext cx="6350000" cy="31496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8403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 calcmode="lin" valueType="num">
                                      <p:cBhvr additive="base">
                                        <p:cTn id="2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 calcmode="lin" valueType="num">
                                      <p:cBhvr additive="base">
                                        <p:cTn id="2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 calcmode="lin" valueType="num">
                                      <p:cBhvr additive="base">
                                        <p:cTn id="34"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26</a:t>
            </a:fld>
            <a:endParaRPr lang="fr-FR"/>
          </a:p>
        </p:txBody>
      </p:sp>
      <p:sp>
        <p:nvSpPr>
          <p:cNvPr id="4" name="ZoneTexte 3"/>
          <p:cNvSpPr txBox="1"/>
          <p:nvPr/>
        </p:nvSpPr>
        <p:spPr>
          <a:xfrm>
            <a:off x="714348" y="1000108"/>
            <a:ext cx="7277313" cy="523220"/>
          </a:xfrm>
          <a:prstGeom prst="rect">
            <a:avLst/>
          </a:prstGeom>
          <a:noFill/>
        </p:spPr>
        <p:txBody>
          <a:bodyPr wrap="none" rtlCol="0">
            <a:spAutoFit/>
          </a:bodyPr>
          <a:lstStyle/>
          <a:p>
            <a:r>
              <a:rPr lang="fr-FR" sz="2800" dirty="0" smtClean="0">
                <a:solidFill>
                  <a:schemeClr val="tx2">
                    <a:lumMod val="75000"/>
                  </a:schemeClr>
                </a:solidFill>
              </a:rPr>
              <a:t>Les sources de polluants d’origine  naturelles :</a:t>
            </a:r>
            <a:r>
              <a:rPr lang="fr-FR" dirty="0" smtClean="0">
                <a:solidFill>
                  <a:schemeClr val="tx2">
                    <a:lumMod val="75000"/>
                  </a:schemeClr>
                </a:solidFill>
              </a:rPr>
              <a:t> </a:t>
            </a:r>
            <a:endParaRPr lang="fr-FR" dirty="0">
              <a:solidFill>
                <a:schemeClr val="tx2">
                  <a:lumMod val="75000"/>
                </a:schemeClr>
              </a:solidFill>
            </a:endParaRPr>
          </a:p>
        </p:txBody>
      </p:sp>
      <p:sp>
        <p:nvSpPr>
          <p:cNvPr id="5" name="Rectangle 4"/>
          <p:cNvSpPr/>
          <p:nvPr/>
        </p:nvSpPr>
        <p:spPr>
          <a:xfrm>
            <a:off x="571472" y="928670"/>
            <a:ext cx="750099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28596" y="2143116"/>
            <a:ext cx="8211159" cy="3970318"/>
          </a:xfrm>
          <a:prstGeom prst="rect">
            <a:avLst/>
          </a:prstGeom>
          <a:noFill/>
        </p:spPr>
        <p:txBody>
          <a:bodyPr wrap="none" rtlCol="0">
            <a:spAutoFit/>
          </a:bodyPr>
          <a:lstStyle/>
          <a:p>
            <a:r>
              <a:rPr lang="fr-FR" sz="2000" dirty="0" smtClean="0">
                <a:solidFill>
                  <a:srgbClr val="00CCFF"/>
                </a:solidFill>
              </a:rPr>
              <a:t>Les pluies acides </a:t>
            </a:r>
            <a:r>
              <a:rPr lang="fr-FR" sz="2000" dirty="0" smtClean="0"/>
              <a:t>:</a:t>
            </a:r>
          </a:p>
          <a:p>
            <a:r>
              <a:rPr lang="fr-FR" dirty="0" smtClean="0"/>
              <a:t>composé de </a:t>
            </a:r>
            <a:r>
              <a:rPr lang="fr-FR" dirty="0" smtClean="0">
                <a:solidFill>
                  <a:srgbClr val="FFC000"/>
                </a:solidFill>
              </a:rPr>
              <a:t>dioxyde de soufre</a:t>
            </a:r>
            <a:r>
              <a:rPr lang="fr-FR" dirty="0" smtClean="0"/>
              <a:t> et de </a:t>
            </a:r>
            <a:r>
              <a:rPr lang="fr-FR" dirty="0" smtClean="0">
                <a:solidFill>
                  <a:srgbClr val="FFC000"/>
                </a:solidFill>
              </a:rPr>
              <a:t>dioxyde d’azote</a:t>
            </a:r>
            <a:r>
              <a:rPr lang="fr-FR" dirty="0" smtClean="0"/>
              <a:t>, ces deux composés rend</a:t>
            </a:r>
          </a:p>
          <a:p>
            <a:r>
              <a:rPr lang="fr-FR" dirty="0" smtClean="0"/>
              <a:t>les pluies acides et causent des dommages sur la flore et la faune et attaquent les</a:t>
            </a:r>
          </a:p>
          <a:p>
            <a:r>
              <a:rPr lang="fr-FR" dirty="0" smtClean="0"/>
              <a:t>matériaux et affectent la santé humaine.</a:t>
            </a:r>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a:p>
            <a:endParaRPr lang="fr-FR" dirty="0" smtClean="0"/>
          </a:p>
        </p:txBody>
      </p:sp>
      <p:pic>
        <p:nvPicPr>
          <p:cNvPr id="10" name="Image 9" descr="téléchargement (6).jpg"/>
          <p:cNvPicPr>
            <a:picLocks noChangeAspect="1"/>
          </p:cNvPicPr>
          <p:nvPr/>
        </p:nvPicPr>
        <p:blipFill>
          <a:blip r:embed="rId2"/>
          <a:stretch>
            <a:fillRect/>
          </a:stretch>
        </p:blipFill>
        <p:spPr>
          <a:xfrm>
            <a:off x="928662" y="3643314"/>
            <a:ext cx="2786082" cy="1724025"/>
          </a:xfrm>
          <a:prstGeom prst="rect">
            <a:avLst/>
          </a:prstGeom>
        </p:spPr>
      </p:pic>
      <p:pic>
        <p:nvPicPr>
          <p:cNvPr id="11" name="Image 10" descr="unnamed.jpg"/>
          <p:cNvPicPr>
            <a:picLocks noChangeAspect="1"/>
          </p:cNvPicPr>
          <p:nvPr/>
        </p:nvPicPr>
        <p:blipFill>
          <a:blip r:embed="rId3"/>
          <a:stretch>
            <a:fillRect/>
          </a:stretch>
        </p:blipFill>
        <p:spPr>
          <a:xfrm>
            <a:off x="4500562" y="3643314"/>
            <a:ext cx="3071834" cy="1785950"/>
          </a:xfrm>
          <a:prstGeom prst="rect">
            <a:avLst/>
          </a:prstGeom>
        </p:spPr>
      </p:pic>
    </p:spTree>
    <p:extLst>
      <p:ext uri="{BB962C8B-B14F-4D97-AF65-F5344CB8AC3E}">
        <p14:creationId xmlns:p14="http://schemas.microsoft.com/office/powerpoint/2010/main" val="36149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ox(in)">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 calcmode="lin" valueType="num">
                                      <p:cBhvr additive="base">
                                        <p:cTn id="2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27</a:t>
            </a:fld>
            <a:endParaRPr lang="fr-FR"/>
          </a:p>
        </p:txBody>
      </p:sp>
      <p:sp>
        <p:nvSpPr>
          <p:cNvPr id="4" name="Rectangle 3"/>
          <p:cNvSpPr/>
          <p:nvPr/>
        </p:nvSpPr>
        <p:spPr>
          <a:xfrm>
            <a:off x="357158" y="642918"/>
            <a:ext cx="8286808" cy="954107"/>
          </a:xfrm>
          <a:prstGeom prst="rect">
            <a:avLst/>
          </a:prstGeom>
        </p:spPr>
        <p:txBody>
          <a:bodyPr wrap="square">
            <a:spAutoFit/>
          </a:bodyPr>
          <a:lstStyle/>
          <a:p>
            <a:r>
              <a:rPr lang="fr-FR" sz="2000" dirty="0" smtClean="0">
                <a:solidFill>
                  <a:srgbClr val="00CCFF"/>
                </a:solidFill>
              </a:rPr>
              <a:t>Les retombés des cendres d’un volcan suite à une forte éruption</a:t>
            </a:r>
            <a:r>
              <a:rPr lang="fr-FR" dirty="0" smtClean="0"/>
              <a:t> :</a:t>
            </a:r>
          </a:p>
          <a:p>
            <a:r>
              <a:rPr lang="fr-FR" dirty="0" smtClean="0"/>
              <a:t>       endommagent les cultures et les plantes sauvages, bloquent le système de</a:t>
            </a:r>
          </a:p>
          <a:p>
            <a:r>
              <a:rPr lang="fr-FR" dirty="0" smtClean="0"/>
              <a:t>ventilation, corrodent les métaux et contaminent les réserves d’eaux</a:t>
            </a:r>
            <a:endParaRPr lang="fr-FR" dirty="0"/>
          </a:p>
        </p:txBody>
      </p:sp>
      <p:pic>
        <p:nvPicPr>
          <p:cNvPr id="5" name="Image 4" descr="téléchargement (8).jpg"/>
          <p:cNvPicPr>
            <a:picLocks noChangeAspect="1"/>
          </p:cNvPicPr>
          <p:nvPr/>
        </p:nvPicPr>
        <p:blipFill>
          <a:blip r:embed="rId3"/>
          <a:stretch>
            <a:fillRect/>
          </a:stretch>
        </p:blipFill>
        <p:spPr>
          <a:xfrm>
            <a:off x="3143240" y="1785926"/>
            <a:ext cx="2619375" cy="1743075"/>
          </a:xfrm>
          <a:prstGeom prst="rect">
            <a:avLst/>
          </a:prstGeom>
        </p:spPr>
      </p:pic>
      <p:sp>
        <p:nvSpPr>
          <p:cNvPr id="7" name="Rectangle 6"/>
          <p:cNvSpPr/>
          <p:nvPr/>
        </p:nvSpPr>
        <p:spPr>
          <a:xfrm>
            <a:off x="357126" y="3786190"/>
            <a:ext cx="8786874" cy="1231106"/>
          </a:xfrm>
          <a:prstGeom prst="rect">
            <a:avLst/>
          </a:prstGeom>
        </p:spPr>
        <p:txBody>
          <a:bodyPr wrap="square">
            <a:spAutoFit/>
          </a:bodyPr>
          <a:lstStyle/>
          <a:p>
            <a:r>
              <a:rPr lang="fr-FR" sz="2000" dirty="0" smtClean="0">
                <a:solidFill>
                  <a:srgbClr val="00CCFF"/>
                </a:solidFill>
              </a:rPr>
              <a:t>L’ accumulation de composés de sel</a:t>
            </a:r>
            <a:r>
              <a:rPr lang="fr-FR" sz="2000" dirty="0" smtClean="0"/>
              <a:t> :</a:t>
            </a:r>
          </a:p>
          <a:p>
            <a:r>
              <a:rPr lang="fr-FR" dirty="0" smtClean="0"/>
              <a:t>      lorsqu’il dépasse le taux naturel, il provoque la mort des plantes, d’animaux et</a:t>
            </a:r>
          </a:p>
          <a:p>
            <a:r>
              <a:rPr lang="fr-FR" dirty="0" smtClean="0"/>
              <a:t>de champignons. C’est la cause principal de désertification, d’érosion et de</a:t>
            </a:r>
          </a:p>
          <a:p>
            <a:r>
              <a:rPr lang="fr-FR" dirty="0" smtClean="0"/>
              <a:t>dégradation des sol et de l’agriculture et plus largement la biodiversité.</a:t>
            </a:r>
          </a:p>
        </p:txBody>
      </p:sp>
      <p:pic>
        <p:nvPicPr>
          <p:cNvPr id="9" name="Image 8" descr="images (4).jpg"/>
          <p:cNvPicPr>
            <a:picLocks noChangeAspect="1"/>
          </p:cNvPicPr>
          <p:nvPr/>
        </p:nvPicPr>
        <p:blipFill>
          <a:blip r:embed="rId4"/>
          <a:stretch>
            <a:fillRect/>
          </a:stretch>
        </p:blipFill>
        <p:spPr>
          <a:xfrm>
            <a:off x="3071802" y="5143512"/>
            <a:ext cx="3000375" cy="1571636"/>
          </a:xfrm>
          <a:prstGeom prst="rect">
            <a:avLst/>
          </a:prstGeom>
        </p:spPr>
      </p:pic>
    </p:spTree>
    <p:extLst>
      <p:ext uri="{BB962C8B-B14F-4D97-AF65-F5344CB8AC3E}">
        <p14:creationId xmlns:p14="http://schemas.microsoft.com/office/powerpoint/2010/main" val="414044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 calcmode="lin" valueType="num">
                                      <p:cBhvr additive="base">
                                        <p:cTn id="2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Les  impacts de la pollution </a:t>
            </a:r>
            <a:endParaRPr lang="fr-FR" dirty="0"/>
          </a:p>
        </p:txBody>
      </p:sp>
      <p:sp>
        <p:nvSpPr>
          <p:cNvPr id="3" name="Espace réservé du contenu 2"/>
          <p:cNvSpPr>
            <a:spLocks noGrp="1"/>
          </p:cNvSpPr>
          <p:nvPr>
            <p:ph idx="1"/>
          </p:nvPr>
        </p:nvSpPr>
        <p:spPr>
          <a:xfrm>
            <a:off x="214282" y="1357298"/>
            <a:ext cx="8686800" cy="4525963"/>
          </a:xfrm>
        </p:spPr>
        <p:txBody>
          <a:bodyPr>
            <a:normAutofit/>
          </a:bodyPr>
          <a:lstStyle/>
          <a:p>
            <a:pPr>
              <a:buNone/>
            </a:pPr>
            <a:r>
              <a:rPr lang="fr-FR" sz="3600" dirty="0" smtClean="0"/>
              <a:t>  </a:t>
            </a:r>
            <a:r>
              <a:rPr lang="fr-FR" dirty="0" smtClean="0"/>
              <a:t>Sur</a:t>
            </a:r>
            <a:r>
              <a:rPr lang="fr-FR" sz="3600" dirty="0" smtClean="0"/>
              <a:t> </a:t>
            </a:r>
            <a:r>
              <a:rPr lang="fr-FR" sz="3600" u="sng" dirty="0" smtClean="0">
                <a:solidFill>
                  <a:srgbClr val="00CCFF"/>
                </a:solidFill>
              </a:rPr>
              <a:t>le sol</a:t>
            </a:r>
            <a:r>
              <a:rPr lang="fr-FR" sz="3600" dirty="0" smtClean="0"/>
              <a:t> :</a:t>
            </a:r>
          </a:p>
          <a:p>
            <a:pPr>
              <a:buNone/>
            </a:pPr>
            <a:endParaRPr lang="fr-FR" sz="1800" dirty="0"/>
          </a:p>
        </p:txBody>
      </p:sp>
      <p:sp>
        <p:nvSpPr>
          <p:cNvPr id="4" name="Espace réservé de la date 3"/>
          <p:cNvSpPr>
            <a:spLocks noGrp="1"/>
          </p:cNvSpPr>
          <p:nvPr>
            <p:ph type="dt" sz="half" idx="10"/>
          </p:nvPr>
        </p:nvSpPr>
        <p:spPr/>
        <p:txBody>
          <a:bodyPr/>
          <a:lstStyle/>
          <a:p>
            <a:fld id="{7902D3C0-C763-47D5-A5C9-EB39B561B7D4}" type="datetime1">
              <a:rPr lang="fr-FR" smtClean="0"/>
              <a:pPr/>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pPr/>
              <a:t>28</a:t>
            </a:fld>
            <a:endParaRPr lang="fr-FR"/>
          </a:p>
        </p:txBody>
      </p:sp>
      <p:sp>
        <p:nvSpPr>
          <p:cNvPr id="6" name="ZoneTexte 5"/>
          <p:cNvSpPr txBox="1"/>
          <p:nvPr/>
        </p:nvSpPr>
        <p:spPr>
          <a:xfrm>
            <a:off x="142844" y="2428868"/>
            <a:ext cx="8643998" cy="2862322"/>
          </a:xfrm>
          <a:prstGeom prst="rect">
            <a:avLst/>
          </a:prstGeom>
          <a:noFill/>
        </p:spPr>
        <p:txBody>
          <a:bodyPr wrap="square" rtlCol="0">
            <a:spAutoFit/>
          </a:bodyPr>
          <a:lstStyle/>
          <a:p>
            <a:r>
              <a:rPr lang="fr-FR" dirty="0" smtClean="0">
                <a:solidFill>
                  <a:srgbClr val="FFC000"/>
                </a:solidFill>
              </a:rPr>
              <a:t>La réduction de la matière organique du sol</a:t>
            </a:r>
          </a:p>
          <a:p>
            <a:endParaRPr lang="fr-FR" dirty="0" smtClean="0">
              <a:solidFill>
                <a:srgbClr val="FFC000"/>
              </a:solidFill>
            </a:endParaRPr>
          </a:p>
          <a:p>
            <a:r>
              <a:rPr lang="fr-FR" dirty="0" smtClean="0">
                <a:solidFill>
                  <a:srgbClr val="FFC000"/>
                </a:solidFill>
              </a:rPr>
              <a:t>La réduction de la capacité des sols à agir comme un filtrat  </a:t>
            </a:r>
          </a:p>
          <a:p>
            <a:endParaRPr lang="fr-FR" dirty="0" smtClean="0"/>
          </a:p>
          <a:p>
            <a:r>
              <a:rPr lang="fr-FR" dirty="0" smtClean="0">
                <a:solidFill>
                  <a:srgbClr val="FFC000"/>
                </a:solidFill>
              </a:rPr>
              <a:t>La contamination des eaux souterraines</a:t>
            </a:r>
          </a:p>
          <a:p>
            <a:endParaRPr lang="fr-FR" dirty="0" smtClean="0">
              <a:solidFill>
                <a:srgbClr val="FFC000"/>
              </a:solidFill>
            </a:endParaRPr>
          </a:p>
          <a:p>
            <a:r>
              <a:rPr lang="fr-FR" dirty="0" smtClean="0">
                <a:solidFill>
                  <a:srgbClr val="FFC000"/>
                </a:solidFill>
              </a:rPr>
              <a:t>Perturbation  de l’équilibre des  éléments nutritifs  présentés dans le sol</a:t>
            </a:r>
          </a:p>
          <a:p>
            <a:endParaRPr lang="fr-FR" dirty="0" smtClean="0">
              <a:solidFill>
                <a:srgbClr val="FFC000"/>
              </a:solidFill>
            </a:endParaRPr>
          </a:p>
          <a:p>
            <a:endParaRPr lang="fr-FR" dirty="0" smtClean="0">
              <a:solidFill>
                <a:srgbClr val="FFC000"/>
              </a:solidFill>
            </a:endParaRPr>
          </a:p>
          <a:p>
            <a:r>
              <a:rPr lang="fr-FR" dirty="0" smtClean="0">
                <a:solidFill>
                  <a:srgbClr val="FFC000"/>
                </a:solidFill>
              </a:rPr>
              <a:t>      </a:t>
            </a:r>
          </a:p>
        </p:txBody>
      </p:sp>
    </p:spTree>
    <p:extLst>
      <p:ext uri="{BB962C8B-B14F-4D97-AF65-F5344CB8AC3E}">
        <p14:creationId xmlns:p14="http://schemas.microsoft.com/office/powerpoint/2010/main" val="367373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 calcmode="lin" valueType="num">
                                      <p:cBhvr additive="base">
                                        <p:cTn id="30"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 calcmode="lin" valueType="num">
                                      <p:cBhvr additive="base">
                                        <p:cTn id="36"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 calcmode="lin" valueType="num">
                                      <p:cBhvr additive="base">
                                        <p:cTn id="42"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86F14CF3-1C86-4064-BD7C-A4303B45637E}" type="datetime1">
              <a:rPr lang="fr-FR" smtClean="0"/>
              <a:pPr/>
              <a:t>05/05/2021</a:t>
            </a:fld>
            <a:endParaRPr lang="fr-FR"/>
          </a:p>
        </p:txBody>
      </p:sp>
      <p:sp>
        <p:nvSpPr>
          <p:cNvPr id="4" name="Espace réservé du numéro de diapositive 3"/>
          <p:cNvSpPr>
            <a:spLocks noGrp="1"/>
          </p:cNvSpPr>
          <p:nvPr>
            <p:ph type="sldNum" sz="quarter" idx="12"/>
          </p:nvPr>
        </p:nvSpPr>
        <p:spPr/>
        <p:txBody>
          <a:bodyPr/>
          <a:lstStyle/>
          <a:p>
            <a:fld id="{925210A0-7D03-49CA-99B3-CA46FFD9E7DB}" type="slidenum">
              <a:rPr lang="fr-FR" smtClean="0"/>
              <a:pPr/>
              <a:t>29</a:t>
            </a:fld>
            <a:endParaRPr lang="fr-FR"/>
          </a:p>
        </p:txBody>
      </p:sp>
      <p:sp>
        <p:nvSpPr>
          <p:cNvPr id="5" name="Rectangle 4"/>
          <p:cNvSpPr/>
          <p:nvPr/>
        </p:nvSpPr>
        <p:spPr>
          <a:xfrm>
            <a:off x="1928794" y="2571744"/>
            <a:ext cx="2071702" cy="785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5357818" y="2571744"/>
            <a:ext cx="2286016" cy="785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6500826" y="4500570"/>
            <a:ext cx="2214578"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3571868" y="4500570"/>
            <a:ext cx="214314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71472" y="4500570"/>
            <a:ext cx="2071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2000232" y="2643182"/>
            <a:ext cx="1857388" cy="646331"/>
          </a:xfrm>
          <a:prstGeom prst="rect">
            <a:avLst/>
          </a:prstGeom>
          <a:noFill/>
        </p:spPr>
        <p:txBody>
          <a:bodyPr wrap="square" rtlCol="0">
            <a:spAutoFit/>
          </a:bodyPr>
          <a:lstStyle/>
          <a:p>
            <a:pPr lvl="0"/>
            <a:r>
              <a:rPr lang="fr-FR" dirty="0" smtClean="0"/>
              <a:t>Emission des gaz toxiques</a:t>
            </a:r>
            <a:endParaRPr lang="fr-FR" dirty="0"/>
          </a:p>
        </p:txBody>
      </p:sp>
      <p:sp>
        <p:nvSpPr>
          <p:cNvPr id="11" name="ZoneTexte 10"/>
          <p:cNvSpPr txBox="1"/>
          <p:nvPr/>
        </p:nvSpPr>
        <p:spPr>
          <a:xfrm>
            <a:off x="5500694" y="2643182"/>
            <a:ext cx="1928826" cy="646331"/>
          </a:xfrm>
          <a:prstGeom prst="rect">
            <a:avLst/>
          </a:prstGeom>
          <a:noFill/>
        </p:spPr>
        <p:txBody>
          <a:bodyPr wrap="square" rtlCol="0">
            <a:spAutoFit/>
          </a:bodyPr>
          <a:lstStyle/>
          <a:p>
            <a:pPr lvl="0"/>
            <a:r>
              <a:rPr lang="fr-FR" dirty="0" smtClean="0"/>
              <a:t>Réchauffement climatique</a:t>
            </a:r>
            <a:endParaRPr lang="fr-FR" dirty="0"/>
          </a:p>
        </p:txBody>
      </p:sp>
      <p:sp>
        <p:nvSpPr>
          <p:cNvPr id="19" name="ZoneTexte 18"/>
          <p:cNvSpPr txBox="1"/>
          <p:nvPr/>
        </p:nvSpPr>
        <p:spPr>
          <a:xfrm>
            <a:off x="6643702" y="4572008"/>
            <a:ext cx="1785950" cy="646331"/>
          </a:xfrm>
          <a:prstGeom prst="rect">
            <a:avLst/>
          </a:prstGeom>
          <a:noFill/>
        </p:spPr>
        <p:txBody>
          <a:bodyPr wrap="square" rtlCol="0">
            <a:spAutoFit/>
          </a:bodyPr>
          <a:lstStyle/>
          <a:p>
            <a:pPr lvl="0"/>
            <a:r>
              <a:rPr lang="fr-FR" dirty="0" smtClean="0"/>
              <a:t>Perturbation de l’écosystème </a:t>
            </a:r>
            <a:endParaRPr lang="fr-FR" dirty="0"/>
          </a:p>
        </p:txBody>
      </p:sp>
      <p:sp>
        <p:nvSpPr>
          <p:cNvPr id="20" name="ZoneTexte 19"/>
          <p:cNvSpPr txBox="1"/>
          <p:nvPr/>
        </p:nvSpPr>
        <p:spPr>
          <a:xfrm>
            <a:off x="3857620" y="4500570"/>
            <a:ext cx="1714512" cy="923330"/>
          </a:xfrm>
          <a:prstGeom prst="rect">
            <a:avLst/>
          </a:prstGeom>
          <a:noFill/>
        </p:spPr>
        <p:txBody>
          <a:bodyPr wrap="square" rtlCol="0">
            <a:spAutoFit/>
          </a:bodyPr>
          <a:lstStyle/>
          <a:p>
            <a:pPr lvl="0"/>
            <a:r>
              <a:rPr lang="fr-FR" dirty="0" smtClean="0"/>
              <a:t>Perturbation de la chaine alimentaire </a:t>
            </a:r>
            <a:endParaRPr lang="fr-FR" dirty="0"/>
          </a:p>
        </p:txBody>
      </p:sp>
      <p:sp>
        <p:nvSpPr>
          <p:cNvPr id="25" name="Rectangle 24"/>
          <p:cNvSpPr/>
          <p:nvPr/>
        </p:nvSpPr>
        <p:spPr>
          <a:xfrm>
            <a:off x="1000100" y="4643446"/>
            <a:ext cx="1500198" cy="590931"/>
          </a:xfrm>
          <a:prstGeom prst="rect">
            <a:avLst/>
          </a:prstGeom>
        </p:spPr>
        <p:txBody>
          <a:bodyPr wrap="square">
            <a:spAutoFit/>
          </a:bodyPr>
          <a:lstStyle/>
          <a:p>
            <a:pPr lvl="0" algn="ctr" defTabSz="800100">
              <a:lnSpc>
                <a:spcPct val="90000"/>
              </a:lnSpc>
              <a:spcBef>
                <a:spcPct val="0"/>
              </a:spcBef>
              <a:spcAft>
                <a:spcPct val="35000"/>
              </a:spcAft>
            </a:pPr>
            <a:r>
              <a:rPr lang="fr-FR" dirty="0" smtClean="0"/>
              <a:t>Extinction des espèces </a:t>
            </a:r>
            <a:endParaRPr lang="fr-FR" dirty="0"/>
          </a:p>
        </p:txBody>
      </p:sp>
      <p:grpSp>
        <p:nvGrpSpPr>
          <p:cNvPr id="26" name="Groupe 25"/>
          <p:cNvGrpSpPr/>
          <p:nvPr/>
        </p:nvGrpSpPr>
        <p:grpSpPr>
          <a:xfrm>
            <a:off x="4286248" y="2786058"/>
            <a:ext cx="685074" cy="397144"/>
            <a:chOff x="3379143" y="996225"/>
            <a:chExt cx="470760" cy="397144"/>
          </a:xfrm>
        </p:grpSpPr>
        <p:sp>
          <p:nvSpPr>
            <p:cNvPr id="27" name="Flèche droite 26"/>
            <p:cNvSpPr/>
            <p:nvPr/>
          </p:nvSpPr>
          <p:spPr>
            <a:xfrm rot="21599988">
              <a:off x="3379143" y="996225"/>
              <a:ext cx="470760" cy="397144"/>
            </a:xfrm>
            <a:prstGeom prst="rightArrow">
              <a:avLst>
                <a:gd name="adj1" fmla="val 60000"/>
                <a:gd name="adj2" fmla="val 50000"/>
              </a:avLst>
            </a:prstGeom>
            <a:solidFill>
              <a:srgbClr val="00FFFF"/>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8" name="Flèche droite 4"/>
            <p:cNvSpPr/>
            <p:nvPr/>
          </p:nvSpPr>
          <p:spPr>
            <a:xfrm rot="21599988">
              <a:off x="3379143" y="1075654"/>
              <a:ext cx="351617"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fr-FR" sz="1800" kern="1200"/>
            </a:p>
          </p:txBody>
        </p:sp>
      </p:grpSp>
      <p:sp>
        <p:nvSpPr>
          <p:cNvPr id="31" name="Flèche droite 4"/>
          <p:cNvSpPr/>
          <p:nvPr/>
        </p:nvSpPr>
        <p:spPr>
          <a:xfrm rot="21599988">
            <a:off x="4336620" y="3327293"/>
            <a:ext cx="549315" cy="2905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fr-FR" sz="1800" kern="1200"/>
          </a:p>
        </p:txBody>
      </p:sp>
      <p:sp>
        <p:nvSpPr>
          <p:cNvPr id="32" name="Flèche vers le bas 31"/>
          <p:cNvSpPr/>
          <p:nvPr/>
        </p:nvSpPr>
        <p:spPr>
          <a:xfrm>
            <a:off x="7000892" y="3571876"/>
            <a:ext cx="484632" cy="642942"/>
          </a:xfrm>
          <a:prstGeom prst="down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gauche 32"/>
          <p:cNvSpPr/>
          <p:nvPr/>
        </p:nvSpPr>
        <p:spPr>
          <a:xfrm>
            <a:off x="5857884" y="4786322"/>
            <a:ext cx="571504" cy="428628"/>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gauche 33"/>
          <p:cNvSpPr/>
          <p:nvPr/>
        </p:nvSpPr>
        <p:spPr>
          <a:xfrm>
            <a:off x="2714612" y="4786322"/>
            <a:ext cx="692656" cy="428628"/>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571472" y="1357298"/>
            <a:ext cx="4357718" cy="646331"/>
          </a:xfrm>
          <a:prstGeom prst="rect">
            <a:avLst/>
          </a:prstGeom>
        </p:spPr>
        <p:txBody>
          <a:bodyPr wrap="square">
            <a:spAutoFit/>
          </a:bodyPr>
          <a:lstStyle/>
          <a:p>
            <a:pPr>
              <a:buNone/>
            </a:pPr>
            <a:r>
              <a:rPr lang="fr-FR" sz="3600" dirty="0" smtClean="0"/>
              <a:t>Sur </a:t>
            </a:r>
            <a:r>
              <a:rPr lang="fr-FR" sz="3600" u="sng" dirty="0" smtClean="0">
                <a:solidFill>
                  <a:srgbClr val="00FFFF"/>
                </a:solidFill>
              </a:rPr>
              <a:t>la biodiversité </a:t>
            </a:r>
            <a:r>
              <a:rPr lang="fr-FR" sz="3600" dirty="0" smtClean="0"/>
              <a:t>:</a:t>
            </a:r>
            <a:endParaRPr lang="fr-FR" sz="3600" dirty="0"/>
          </a:p>
        </p:txBody>
      </p:sp>
    </p:spTree>
    <p:extLst>
      <p:ext uri="{BB962C8B-B14F-4D97-AF65-F5344CB8AC3E}">
        <p14:creationId xmlns:p14="http://schemas.microsoft.com/office/powerpoint/2010/main" val="17247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additive="base">
                                        <p:cTn id="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500"/>
                                        <p:tgtEl>
                                          <p:spTgt spid="5"/>
                                        </p:tgtEl>
                                      </p:cBhvr>
                                    </p:animEffect>
                                  </p:childTnLst>
                                </p:cTn>
                              </p:par>
                            </p:childTnLst>
                          </p:cTn>
                        </p:par>
                        <p:par>
                          <p:cTn id="17" fill="hold">
                            <p:stCondLst>
                              <p:cond delay="500"/>
                            </p:stCondLst>
                            <p:childTnLst>
                              <p:par>
                                <p:cTn id="18" presetID="4"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ox(i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ox(in)">
                                      <p:cBhvr>
                                        <p:cTn id="28" dur="500"/>
                                        <p:tgtEl>
                                          <p:spTgt spid="6"/>
                                        </p:tgtEl>
                                      </p:cBhvr>
                                    </p:animEffect>
                                  </p:childTnLst>
                                </p:cTn>
                              </p:par>
                            </p:childTnLst>
                          </p:cTn>
                        </p:par>
                        <p:par>
                          <p:cTn id="29" fill="hold">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ox(i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in)">
                                      <p:cBhvr>
                                        <p:cTn id="37" dur="500"/>
                                        <p:tgtEl>
                                          <p:spTgt spid="19"/>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ox(in)">
                                      <p:cBhvr>
                                        <p:cTn id="40" dur="500"/>
                                        <p:tgtEl>
                                          <p:spTgt spid="7"/>
                                        </p:tgtEl>
                                      </p:cBhvr>
                                    </p:animEffect>
                                  </p:childTnLst>
                                </p:cTn>
                              </p:par>
                            </p:childTnLst>
                          </p:cTn>
                        </p:par>
                        <p:par>
                          <p:cTn id="41" fill="hold">
                            <p:stCondLst>
                              <p:cond delay="500"/>
                            </p:stCondLst>
                            <p:childTnLst>
                              <p:par>
                                <p:cTn id="42" presetID="4" presetClass="entr" presetSubtype="16"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ox(in)">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ox(in)">
                                      <p:cBhvr>
                                        <p:cTn id="49" dur="500"/>
                                        <p:tgtEl>
                                          <p:spTgt spid="20"/>
                                        </p:tgtEl>
                                      </p:cBhvr>
                                    </p:animEffect>
                                  </p:childTnLst>
                                </p:cTn>
                              </p:par>
                              <p:par>
                                <p:cTn id="50" presetID="4" presetClass="entr" presetSubtype="16" fill="hold" grpId="1"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ox(in)">
                                      <p:cBhvr>
                                        <p:cTn id="52" dur="500"/>
                                        <p:tgtEl>
                                          <p:spTgt spid="20"/>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ox(in)">
                                      <p:cBhvr>
                                        <p:cTn id="55" dur="500"/>
                                        <p:tgtEl>
                                          <p:spTgt spid="8"/>
                                        </p:tgtEl>
                                      </p:cBhvr>
                                    </p:animEffect>
                                  </p:childTnLst>
                                </p:cTn>
                              </p:par>
                            </p:childTnLst>
                          </p:cTn>
                        </p:par>
                        <p:par>
                          <p:cTn id="56" fill="hold">
                            <p:stCondLst>
                              <p:cond delay="500"/>
                            </p:stCondLst>
                            <p:childTnLst>
                              <p:par>
                                <p:cTn id="57" presetID="4" presetClass="entr" presetSubtype="16"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box(in)">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ox(in)">
                                      <p:cBhvr>
                                        <p:cTn id="64" dur="500"/>
                                        <p:tgtEl>
                                          <p:spTgt spid="25"/>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box(in)">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9" grpId="0"/>
      <p:bldP spid="20" grpId="0"/>
      <p:bldP spid="20" grpId="1"/>
      <p:bldP spid="25" grpId="0"/>
      <p:bldP spid="32" grpId="0" animBg="1"/>
      <p:bldP spid="33"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dirty="0" smtClean="0"/>
              <a:t>introduction</a:t>
            </a:r>
            <a:endParaRPr lang="fr-FR" dirty="0"/>
          </a:p>
        </p:txBody>
      </p:sp>
      <p:sp>
        <p:nvSpPr>
          <p:cNvPr id="3" name="Content Placeholder 2"/>
          <p:cNvSpPr>
            <a:spLocks noGrp="1"/>
          </p:cNvSpPr>
          <p:nvPr>
            <p:ph idx="1"/>
          </p:nvPr>
        </p:nvSpPr>
        <p:spPr/>
        <p:txBody>
          <a:bodyPr>
            <a:normAutofit/>
          </a:bodyPr>
          <a:lstStyle/>
          <a:p>
            <a:pPr marL="0" indent="0" algn="ctr">
              <a:buNone/>
            </a:pPr>
            <a:endParaRPr lang="fr-FR" sz="1800" dirty="0"/>
          </a:p>
          <a:p>
            <a:pPr marL="0" indent="0" algn="ctr">
              <a:buNone/>
            </a:pPr>
            <a:r>
              <a:rPr lang="fr-FR" sz="1800" dirty="0" smtClean="0"/>
              <a:t>L'industrialisation</a:t>
            </a:r>
            <a:r>
              <a:rPr lang="fr-FR" sz="1800" dirty="0"/>
              <a:t>, les guerres, les activités minières et l'intensification de l'agriculture ont toutes contribuées à la contamination des sols à travers le </a:t>
            </a:r>
            <a:r>
              <a:rPr lang="fr-FR" sz="1800" dirty="0" smtClean="0"/>
              <a:t>monde.</a:t>
            </a:r>
            <a:endParaRPr lang="fr-FR" sz="1800" dirty="0" smtClean="0"/>
          </a:p>
          <a:p>
            <a:pPr marL="0" indent="0" algn="ctr">
              <a:buNone/>
            </a:pPr>
            <a:r>
              <a:rPr lang="fr-FR" sz="1800" dirty="0"/>
              <a:t>La pollution du sol peut être locale ou diffuse d'origine agricole, industrielle ou microbienne et qui touche le sol proprement dit ou l'eau souterraine. </a:t>
            </a:r>
            <a:endParaRPr lang="fr-FR" sz="1800" dirty="0" smtClean="0"/>
          </a:p>
          <a:p>
            <a:pPr marL="0" indent="0" algn="ctr">
              <a:buNone/>
            </a:pPr>
            <a:r>
              <a:rPr lang="fr-FR" sz="1800" dirty="0" smtClean="0"/>
              <a:t>La pollution </a:t>
            </a:r>
            <a:r>
              <a:rPr lang="fr-FR" sz="1800" dirty="0"/>
              <a:t>du sol peut apparaitre de différentes manières. Une grande partie des composées, qui ont des influences sur les sols et sur les organismes qu’ils contiennent, provient directement de l’air (par disposition sèches) ou arrivent avec les précipitations (dépositions humides).La pollution du sol est consécutive à l'utilisation massive d'engrais ou de pesticides qui peuvent avoir plusieurs impacts sur l'environnement en s'infiltrant dans les sols et la nappe phréatique qui peut contaminer aussi la culture.</a:t>
            </a:r>
          </a:p>
          <a:p>
            <a:pPr marL="0" indent="0" algn="ctr">
              <a:buNone/>
            </a:pPr>
            <a:endParaRPr lang="fr-FR" sz="1800" dirty="0" smtClean="0"/>
          </a:p>
          <a:p>
            <a:pPr marL="0" indent="0" algn="ctr">
              <a:buNone/>
            </a:pPr>
            <a:endParaRPr lang="fr-FR" sz="1800"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3</a:t>
            </a:fld>
            <a:endParaRPr lang="fr-FR"/>
          </a:p>
        </p:txBody>
      </p:sp>
    </p:spTree>
    <p:extLst>
      <p:ext uri="{BB962C8B-B14F-4D97-AF65-F5344CB8AC3E}">
        <p14:creationId xmlns:p14="http://schemas.microsoft.com/office/powerpoint/2010/main" val="1003811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30</a:t>
            </a:fld>
            <a:endParaRPr lang="fr-FR"/>
          </a:p>
        </p:txBody>
      </p:sp>
      <p:sp>
        <p:nvSpPr>
          <p:cNvPr id="4" name="Rectangle 3"/>
          <p:cNvSpPr/>
          <p:nvPr/>
        </p:nvSpPr>
        <p:spPr>
          <a:xfrm>
            <a:off x="928662" y="714356"/>
            <a:ext cx="4000528" cy="523220"/>
          </a:xfrm>
          <a:prstGeom prst="rect">
            <a:avLst/>
          </a:prstGeom>
        </p:spPr>
        <p:txBody>
          <a:bodyPr wrap="square">
            <a:spAutoFit/>
          </a:bodyPr>
          <a:lstStyle/>
          <a:p>
            <a:pPr>
              <a:tabLst>
                <a:tab pos="984250" algn="l"/>
              </a:tabLst>
            </a:pPr>
            <a:r>
              <a:rPr lang="fr-FR" sz="2800" dirty="0" smtClean="0"/>
              <a:t>Sur </a:t>
            </a:r>
            <a:r>
              <a:rPr lang="fr-FR" sz="2800" u="sng" dirty="0" smtClean="0">
                <a:solidFill>
                  <a:srgbClr val="00FFFF"/>
                </a:solidFill>
              </a:rPr>
              <a:t>la santé humaine</a:t>
            </a:r>
            <a:r>
              <a:rPr lang="fr-FR" sz="2800" u="sng" dirty="0" smtClean="0"/>
              <a:t> </a:t>
            </a:r>
            <a:r>
              <a:rPr lang="fr-FR" sz="2800" dirty="0" smtClean="0"/>
              <a:t>: </a:t>
            </a:r>
            <a:endParaRPr lang="fr-FR" sz="2800" dirty="0"/>
          </a:p>
        </p:txBody>
      </p:sp>
      <p:sp>
        <p:nvSpPr>
          <p:cNvPr id="5" name="Rectangle 4"/>
          <p:cNvSpPr/>
          <p:nvPr/>
        </p:nvSpPr>
        <p:spPr>
          <a:xfrm>
            <a:off x="285688" y="1643050"/>
            <a:ext cx="8858312" cy="1200329"/>
          </a:xfrm>
          <a:prstGeom prst="rect">
            <a:avLst/>
          </a:prstGeom>
        </p:spPr>
        <p:txBody>
          <a:bodyPr wrap="square">
            <a:spAutoFit/>
          </a:bodyPr>
          <a:lstStyle/>
          <a:p>
            <a:r>
              <a:rPr lang="fr-FR" dirty="0" smtClean="0"/>
              <a:t>la présence de polluants dans le sol peuvent provoquer une multitude de maladies ,</a:t>
            </a:r>
          </a:p>
          <a:p>
            <a:r>
              <a:rPr lang="fr-FR" dirty="0" smtClean="0"/>
              <a:t>et entraîner une mortalité excessive chez l’ être humain , des effets aigus à court terme</a:t>
            </a:r>
          </a:p>
          <a:p>
            <a:r>
              <a:rPr lang="fr-FR" dirty="0" smtClean="0"/>
              <a:t>comme des </a:t>
            </a:r>
            <a:r>
              <a:rPr lang="fr-FR" dirty="0" smtClean="0">
                <a:solidFill>
                  <a:srgbClr val="FFC000"/>
                </a:solidFill>
              </a:rPr>
              <a:t>intoxications</a:t>
            </a:r>
            <a:r>
              <a:rPr lang="fr-FR" dirty="0" smtClean="0"/>
              <a:t> ou des </a:t>
            </a:r>
            <a:r>
              <a:rPr lang="fr-FR" dirty="0" smtClean="0">
                <a:solidFill>
                  <a:srgbClr val="FFC000"/>
                </a:solidFill>
              </a:rPr>
              <a:t>diarrhées</a:t>
            </a:r>
            <a:r>
              <a:rPr lang="fr-FR" dirty="0" smtClean="0"/>
              <a:t> et des effets chroniques à long terme comme</a:t>
            </a:r>
          </a:p>
          <a:p>
            <a:r>
              <a:rPr lang="fr-FR" dirty="0" smtClean="0"/>
              <a:t>le </a:t>
            </a:r>
            <a:r>
              <a:rPr lang="fr-FR" dirty="0" smtClean="0">
                <a:solidFill>
                  <a:srgbClr val="FFC000"/>
                </a:solidFill>
              </a:rPr>
              <a:t>cancer</a:t>
            </a:r>
            <a:r>
              <a:rPr lang="fr-FR" dirty="0" smtClean="0"/>
              <a:t>.</a:t>
            </a:r>
          </a:p>
        </p:txBody>
      </p:sp>
      <p:pic>
        <p:nvPicPr>
          <p:cNvPr id="6" name="Image 5" descr="images (6).jpg"/>
          <p:cNvPicPr>
            <a:picLocks noChangeAspect="1"/>
          </p:cNvPicPr>
          <p:nvPr/>
        </p:nvPicPr>
        <p:blipFill>
          <a:blip r:embed="rId2"/>
          <a:srcRect l="16544" t="20270" r="17279" b="6756"/>
          <a:stretch>
            <a:fillRect/>
          </a:stretch>
        </p:blipFill>
        <p:spPr>
          <a:xfrm>
            <a:off x="6357950" y="3214686"/>
            <a:ext cx="2286016" cy="2071702"/>
          </a:xfrm>
          <a:prstGeom prst="rect">
            <a:avLst/>
          </a:prstGeom>
        </p:spPr>
      </p:pic>
      <p:pic>
        <p:nvPicPr>
          <p:cNvPr id="7" name="Image 6" descr="images (7).jpg"/>
          <p:cNvPicPr>
            <a:picLocks noChangeAspect="1"/>
          </p:cNvPicPr>
          <p:nvPr/>
        </p:nvPicPr>
        <p:blipFill>
          <a:blip r:embed="rId3"/>
          <a:stretch>
            <a:fillRect/>
          </a:stretch>
        </p:blipFill>
        <p:spPr>
          <a:xfrm>
            <a:off x="500034" y="3214686"/>
            <a:ext cx="2524125" cy="2071702"/>
          </a:xfrm>
          <a:prstGeom prst="rect">
            <a:avLst/>
          </a:prstGeom>
        </p:spPr>
      </p:pic>
      <p:pic>
        <p:nvPicPr>
          <p:cNvPr id="8" name="Image 7" descr="images.png"/>
          <p:cNvPicPr>
            <a:picLocks noChangeAspect="1"/>
          </p:cNvPicPr>
          <p:nvPr/>
        </p:nvPicPr>
        <p:blipFill>
          <a:blip r:embed="rId4"/>
          <a:srcRect t="3233" b="6249"/>
          <a:stretch>
            <a:fillRect/>
          </a:stretch>
        </p:blipFill>
        <p:spPr>
          <a:xfrm>
            <a:off x="3643306" y="3214686"/>
            <a:ext cx="2286016" cy="2071702"/>
          </a:xfrm>
          <a:prstGeom prst="rect">
            <a:avLst/>
          </a:prstGeom>
        </p:spPr>
      </p:pic>
    </p:spTree>
    <p:extLst>
      <p:ext uri="{BB962C8B-B14F-4D97-AF65-F5344CB8AC3E}">
        <p14:creationId xmlns:p14="http://schemas.microsoft.com/office/powerpoint/2010/main" val="354689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box(in)">
                                      <p:cBhvr>
                                        <p:cTn id="13" dur="500"/>
                                        <p:tgtEl>
                                          <p:spTgt spid="5">
                                            <p:txEl>
                                              <p:pRg st="0" end="0"/>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box(in)">
                                      <p:cBhvr>
                                        <p:cTn id="16" dur="500"/>
                                        <p:tgtEl>
                                          <p:spTgt spid="5">
                                            <p:txEl>
                                              <p:pRg st="1" end="1"/>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box(in)">
                                      <p:cBhvr>
                                        <p:cTn id="19" dur="500"/>
                                        <p:tgtEl>
                                          <p:spTgt spid="5">
                                            <p:txEl>
                                              <p:pRg st="2" end="2"/>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in)">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C4F682E-E95D-40B0-BEAF-0BE3C924947F}" type="datetime1">
              <a:rPr lang="fr-FR" smtClean="0"/>
              <a:pPr/>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pPr/>
              <a:t>31</a:t>
            </a:fld>
            <a:endParaRPr lang="fr-FR"/>
          </a:p>
        </p:txBody>
      </p:sp>
      <p:sp>
        <p:nvSpPr>
          <p:cNvPr id="8" name="Rectangle 7"/>
          <p:cNvSpPr/>
          <p:nvPr/>
        </p:nvSpPr>
        <p:spPr>
          <a:xfrm>
            <a:off x="285720" y="1428736"/>
            <a:ext cx="3741665" cy="369332"/>
          </a:xfrm>
          <a:prstGeom prst="rect">
            <a:avLst/>
          </a:prstGeom>
        </p:spPr>
        <p:txBody>
          <a:bodyPr wrap="none">
            <a:spAutoFit/>
          </a:bodyPr>
          <a:lstStyle/>
          <a:p>
            <a:r>
              <a:rPr lang="fr-FR" dirty="0" smtClean="0"/>
              <a:t>Les </a:t>
            </a:r>
            <a:r>
              <a:rPr lang="fr-FR" dirty="0" smtClean="0">
                <a:solidFill>
                  <a:srgbClr val="00FFFF"/>
                </a:solidFill>
              </a:rPr>
              <a:t>métaux lourds </a:t>
            </a:r>
            <a:r>
              <a:rPr lang="fr-FR" dirty="0" smtClean="0"/>
              <a:t>et </a:t>
            </a:r>
            <a:r>
              <a:rPr lang="fr-FR" dirty="0" smtClean="0">
                <a:solidFill>
                  <a:srgbClr val="00FFFF"/>
                </a:solidFill>
              </a:rPr>
              <a:t>les métalloïdes</a:t>
            </a:r>
            <a:endParaRPr lang="fr-FR" dirty="0">
              <a:solidFill>
                <a:srgbClr val="00FFFF"/>
              </a:solidFill>
            </a:endParaRPr>
          </a:p>
        </p:txBody>
      </p:sp>
      <p:sp>
        <p:nvSpPr>
          <p:cNvPr id="9" name="Rectangle 8"/>
          <p:cNvSpPr/>
          <p:nvPr/>
        </p:nvSpPr>
        <p:spPr>
          <a:xfrm>
            <a:off x="5286380" y="1357298"/>
            <a:ext cx="4572000" cy="646331"/>
          </a:xfrm>
          <a:prstGeom prst="rect">
            <a:avLst/>
          </a:prstGeom>
        </p:spPr>
        <p:txBody>
          <a:bodyPr>
            <a:spAutoFit/>
          </a:bodyPr>
          <a:lstStyle/>
          <a:p>
            <a:r>
              <a:rPr lang="fr-FR" dirty="0" smtClean="0"/>
              <a:t>Maladies </a:t>
            </a:r>
            <a:r>
              <a:rPr lang="fr-FR" dirty="0" smtClean="0">
                <a:solidFill>
                  <a:srgbClr val="FFC000"/>
                </a:solidFill>
              </a:rPr>
              <a:t>neurotoxiques</a:t>
            </a:r>
          </a:p>
          <a:p>
            <a:r>
              <a:rPr lang="fr-FR" dirty="0" smtClean="0"/>
              <a:t>        et </a:t>
            </a:r>
            <a:r>
              <a:rPr lang="fr-FR" dirty="0" smtClean="0">
                <a:solidFill>
                  <a:srgbClr val="FFC000"/>
                </a:solidFill>
              </a:rPr>
              <a:t>cancérigène</a:t>
            </a:r>
            <a:endParaRPr lang="fr-FR" dirty="0">
              <a:solidFill>
                <a:srgbClr val="FFC000"/>
              </a:solidFill>
            </a:endParaRPr>
          </a:p>
        </p:txBody>
      </p:sp>
      <p:sp>
        <p:nvSpPr>
          <p:cNvPr id="10" name="Flèche droite 9"/>
          <p:cNvSpPr/>
          <p:nvPr/>
        </p:nvSpPr>
        <p:spPr>
          <a:xfrm>
            <a:off x="4500562" y="1571612"/>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0" y="2571744"/>
            <a:ext cx="4572000" cy="923330"/>
          </a:xfrm>
          <a:prstGeom prst="rect">
            <a:avLst/>
          </a:prstGeom>
        </p:spPr>
        <p:txBody>
          <a:bodyPr>
            <a:spAutoFit/>
          </a:bodyPr>
          <a:lstStyle/>
          <a:p>
            <a:r>
              <a:rPr lang="fr-FR" dirty="0" smtClean="0"/>
              <a:t>Les hydrocarbures en particulier </a:t>
            </a:r>
            <a:r>
              <a:rPr lang="fr-FR" dirty="0" smtClean="0">
                <a:solidFill>
                  <a:srgbClr val="00FFFF"/>
                </a:solidFill>
              </a:rPr>
              <a:t>le benzène</a:t>
            </a:r>
          </a:p>
          <a:p>
            <a:r>
              <a:rPr lang="fr-FR" dirty="0" smtClean="0"/>
              <a:t>et les hydrocarbures aromatiques polycycliques     (</a:t>
            </a:r>
            <a:r>
              <a:rPr lang="fr-FR" dirty="0" smtClean="0">
                <a:solidFill>
                  <a:srgbClr val="00CCFF"/>
                </a:solidFill>
              </a:rPr>
              <a:t>HAP</a:t>
            </a:r>
            <a:r>
              <a:rPr lang="fr-FR" dirty="0" smtClean="0"/>
              <a:t>)</a:t>
            </a:r>
            <a:endParaRPr lang="fr-FR" dirty="0"/>
          </a:p>
        </p:txBody>
      </p:sp>
      <p:sp>
        <p:nvSpPr>
          <p:cNvPr id="12" name="Flèche droite 11"/>
          <p:cNvSpPr/>
          <p:nvPr/>
        </p:nvSpPr>
        <p:spPr>
          <a:xfrm>
            <a:off x="4572000" y="2714620"/>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5500694" y="2571744"/>
            <a:ext cx="3000396" cy="646331"/>
          </a:xfrm>
          <a:prstGeom prst="rect">
            <a:avLst/>
          </a:prstGeom>
        </p:spPr>
        <p:txBody>
          <a:bodyPr wrap="square">
            <a:spAutoFit/>
          </a:bodyPr>
          <a:lstStyle/>
          <a:p>
            <a:r>
              <a:rPr lang="fr-FR" dirty="0" smtClean="0"/>
              <a:t>Effet </a:t>
            </a:r>
            <a:r>
              <a:rPr lang="fr-FR" dirty="0" smtClean="0">
                <a:solidFill>
                  <a:srgbClr val="00CCFF"/>
                </a:solidFill>
              </a:rPr>
              <a:t>CMR</a:t>
            </a:r>
            <a:r>
              <a:rPr lang="fr-FR" dirty="0" smtClean="0"/>
              <a:t> : (</a:t>
            </a:r>
            <a:r>
              <a:rPr lang="fr-FR" dirty="0" smtClean="0">
                <a:solidFill>
                  <a:srgbClr val="FFC000"/>
                </a:solidFill>
              </a:rPr>
              <a:t>cancérigène,</a:t>
            </a:r>
          </a:p>
          <a:p>
            <a:r>
              <a:rPr lang="fr-FR" dirty="0" smtClean="0">
                <a:solidFill>
                  <a:srgbClr val="FFC000"/>
                </a:solidFill>
              </a:rPr>
              <a:t>mutagène, </a:t>
            </a:r>
            <a:r>
              <a:rPr lang="fr-FR" dirty="0" err="1" smtClean="0">
                <a:solidFill>
                  <a:srgbClr val="FFC000"/>
                </a:solidFill>
              </a:rPr>
              <a:t>reprotoxique</a:t>
            </a:r>
            <a:r>
              <a:rPr lang="fr-FR" dirty="0" smtClean="0"/>
              <a:t>)</a:t>
            </a:r>
            <a:endParaRPr lang="fr-FR" dirty="0"/>
          </a:p>
        </p:txBody>
      </p:sp>
      <p:sp>
        <p:nvSpPr>
          <p:cNvPr id="14" name="Rectangle 13"/>
          <p:cNvSpPr/>
          <p:nvPr/>
        </p:nvSpPr>
        <p:spPr>
          <a:xfrm>
            <a:off x="0" y="4429132"/>
            <a:ext cx="4572000" cy="646331"/>
          </a:xfrm>
          <a:prstGeom prst="rect">
            <a:avLst/>
          </a:prstGeom>
        </p:spPr>
        <p:txBody>
          <a:bodyPr>
            <a:spAutoFit/>
          </a:bodyPr>
          <a:lstStyle/>
          <a:p>
            <a:r>
              <a:rPr lang="fr-FR" dirty="0" smtClean="0"/>
              <a:t>Les </a:t>
            </a:r>
            <a:r>
              <a:rPr lang="fr-FR" dirty="0" smtClean="0">
                <a:solidFill>
                  <a:srgbClr val="00FFFF"/>
                </a:solidFill>
              </a:rPr>
              <a:t>solvants halogénés</a:t>
            </a:r>
            <a:r>
              <a:rPr lang="fr-FR" dirty="0" smtClean="0"/>
              <a:t> / leur produits de</a:t>
            </a:r>
          </a:p>
          <a:p>
            <a:r>
              <a:rPr lang="fr-FR" dirty="0" smtClean="0"/>
              <a:t>                       dégradation</a:t>
            </a:r>
            <a:endParaRPr lang="fr-FR" dirty="0"/>
          </a:p>
        </p:txBody>
      </p:sp>
      <p:sp>
        <p:nvSpPr>
          <p:cNvPr id="15" name="Flèche droite 14"/>
          <p:cNvSpPr/>
          <p:nvPr/>
        </p:nvSpPr>
        <p:spPr>
          <a:xfrm>
            <a:off x="4572000" y="4572008"/>
            <a:ext cx="500066" cy="142876"/>
          </a:xfrm>
          <a:prstGeom prst="right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5286380" y="4429132"/>
            <a:ext cx="3857620" cy="1477328"/>
          </a:xfrm>
          <a:prstGeom prst="rect">
            <a:avLst/>
          </a:prstGeom>
        </p:spPr>
        <p:txBody>
          <a:bodyPr wrap="square">
            <a:spAutoFit/>
          </a:bodyPr>
          <a:lstStyle/>
          <a:p>
            <a:r>
              <a:rPr lang="fr-FR" u="sng" dirty="0" smtClean="0"/>
              <a:t>Trouble</a:t>
            </a:r>
            <a:r>
              <a:rPr lang="fr-FR" dirty="0" smtClean="0"/>
              <a:t> :</a:t>
            </a:r>
          </a:p>
          <a:p>
            <a:r>
              <a:rPr lang="fr-FR" dirty="0" smtClean="0">
                <a:solidFill>
                  <a:srgbClr val="FFC000"/>
                </a:solidFill>
              </a:rPr>
              <a:t>Neurologique aigue, chroniques</a:t>
            </a:r>
          </a:p>
          <a:p>
            <a:r>
              <a:rPr lang="fr-FR" dirty="0" err="1" smtClean="0">
                <a:solidFill>
                  <a:srgbClr val="FFC000"/>
                </a:solidFill>
              </a:rPr>
              <a:t>Cutanéo</a:t>
            </a:r>
            <a:r>
              <a:rPr lang="fr-FR" dirty="0" smtClean="0">
                <a:solidFill>
                  <a:srgbClr val="FFC000"/>
                </a:solidFill>
              </a:rPr>
              <a:t>-muqueux</a:t>
            </a:r>
          </a:p>
          <a:p>
            <a:r>
              <a:rPr lang="fr-FR" dirty="0" err="1" smtClean="0">
                <a:solidFill>
                  <a:srgbClr val="FFC000"/>
                </a:solidFill>
              </a:rPr>
              <a:t>Hépato-rénaux</a:t>
            </a:r>
            <a:endParaRPr lang="fr-FR" dirty="0" smtClean="0">
              <a:solidFill>
                <a:srgbClr val="FFC000"/>
              </a:solidFill>
            </a:endParaRPr>
          </a:p>
          <a:p>
            <a:r>
              <a:rPr lang="fr-FR" dirty="0" smtClean="0">
                <a:solidFill>
                  <a:srgbClr val="FFC000"/>
                </a:solidFill>
              </a:rPr>
              <a:t>Cardio-respiratoire  et digestifs </a:t>
            </a:r>
            <a:endParaRPr lang="fr-FR" dirty="0">
              <a:solidFill>
                <a:srgbClr val="FFC000"/>
              </a:solidFill>
            </a:endParaRPr>
          </a:p>
        </p:txBody>
      </p:sp>
      <p:sp>
        <p:nvSpPr>
          <p:cNvPr id="17" name="ZoneTexte 16"/>
          <p:cNvSpPr txBox="1"/>
          <p:nvPr/>
        </p:nvSpPr>
        <p:spPr>
          <a:xfrm>
            <a:off x="642910" y="428604"/>
            <a:ext cx="2195409" cy="369332"/>
          </a:xfrm>
          <a:prstGeom prst="rect">
            <a:avLst/>
          </a:prstGeom>
          <a:noFill/>
        </p:spPr>
        <p:txBody>
          <a:bodyPr wrap="none" rtlCol="0">
            <a:spAutoFit/>
          </a:bodyPr>
          <a:lstStyle/>
          <a:p>
            <a:r>
              <a:rPr lang="fr-FR" u="sng" dirty="0" smtClean="0"/>
              <a:t>Quelques exemples :</a:t>
            </a:r>
            <a:endParaRPr lang="fr-FR" u="sng" dirty="0"/>
          </a:p>
        </p:txBody>
      </p:sp>
    </p:spTree>
    <p:extLst>
      <p:ext uri="{BB962C8B-B14F-4D97-AF65-F5344CB8AC3E}">
        <p14:creationId xmlns:p14="http://schemas.microsoft.com/office/powerpoint/2010/main" val="36570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ox(in)">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 calcmode="lin" valueType="num">
                                      <p:cBhvr additive="base">
                                        <p:cTn id="28"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additive="base">
                                        <p:cTn id="32"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 calcmode="lin" valueType="num">
                                      <p:cBhvr additive="base">
                                        <p:cTn id="4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3">
                                            <p:txEl>
                                              <p:pRg st="1" end="1"/>
                                            </p:txEl>
                                          </p:spTgt>
                                        </p:tgtEl>
                                        <p:attrNameLst>
                                          <p:attrName>style.visibility</p:attrName>
                                        </p:attrNameLst>
                                      </p:cBhvr>
                                      <p:to>
                                        <p:strVal val="visible"/>
                                      </p:to>
                                    </p:set>
                                    <p:anim calcmode="lin" valueType="num">
                                      <p:cBhvr additive="base">
                                        <p:cTn id="46"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 calcmode="lin" valueType="num">
                                      <p:cBhvr additive="base">
                                        <p:cTn id="5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 calcmode="lin" valueType="num">
                                      <p:cBhvr additive="base">
                                        <p:cTn id="56"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ppt_x"/>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6">
                                            <p:txEl>
                                              <p:pRg st="0" end="0"/>
                                            </p:txEl>
                                          </p:spTgt>
                                        </p:tgtEl>
                                        <p:attrNameLst>
                                          <p:attrName>style.visibility</p:attrName>
                                        </p:attrNameLst>
                                      </p:cBhvr>
                                      <p:to>
                                        <p:strVal val="visible"/>
                                      </p:to>
                                    </p:set>
                                    <p:anim calcmode="lin" valueType="num">
                                      <p:cBhvr additive="base">
                                        <p:cTn id="6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6">
                                            <p:txEl>
                                              <p:pRg st="1" end="1"/>
                                            </p:txEl>
                                          </p:spTgt>
                                        </p:tgtEl>
                                        <p:attrNameLst>
                                          <p:attrName>style.visibility</p:attrName>
                                        </p:attrNameLst>
                                      </p:cBhvr>
                                      <p:to>
                                        <p:strVal val="visible"/>
                                      </p:to>
                                    </p:set>
                                    <p:anim calcmode="lin" valueType="num">
                                      <p:cBhvr additive="base">
                                        <p:cTn id="70"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6">
                                            <p:txEl>
                                              <p:pRg st="2" end="2"/>
                                            </p:txEl>
                                          </p:spTgt>
                                        </p:tgtEl>
                                        <p:attrNameLst>
                                          <p:attrName>style.visibility</p:attrName>
                                        </p:attrNameLst>
                                      </p:cBhvr>
                                      <p:to>
                                        <p:strVal val="visible"/>
                                      </p:to>
                                    </p:set>
                                    <p:anim calcmode="lin" valueType="num">
                                      <p:cBhvr additive="base">
                                        <p:cTn id="74"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6">
                                            <p:txEl>
                                              <p:pRg st="3" end="3"/>
                                            </p:txEl>
                                          </p:spTgt>
                                        </p:tgtEl>
                                        <p:attrNameLst>
                                          <p:attrName>style.visibility</p:attrName>
                                        </p:attrNameLst>
                                      </p:cBhvr>
                                      <p:to>
                                        <p:strVal val="visible"/>
                                      </p:to>
                                    </p:set>
                                    <p:anim calcmode="lin" valueType="num">
                                      <p:cBhvr additive="base">
                                        <p:cTn id="78"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6">
                                            <p:txEl>
                                              <p:pRg st="4" end="4"/>
                                            </p:txEl>
                                          </p:spTgt>
                                        </p:tgtEl>
                                        <p:attrNameLst>
                                          <p:attrName>style.visibility</p:attrName>
                                        </p:attrNameLst>
                                      </p:cBhvr>
                                      <p:to>
                                        <p:strVal val="visible"/>
                                      </p:to>
                                    </p:set>
                                    <p:anim calcmode="lin" valueType="num">
                                      <p:cBhvr additive="base">
                                        <p:cTn id="82"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C0E52D12-F779-40B7-A09B-43CDF44A6557}"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32</a:t>
            </a:fld>
            <a:endParaRPr lang="fr-FR"/>
          </a:p>
        </p:txBody>
      </p:sp>
      <p:sp>
        <p:nvSpPr>
          <p:cNvPr id="7" name="Content Placeholder 6"/>
          <p:cNvSpPr>
            <a:spLocks noGrp="1"/>
          </p:cNvSpPr>
          <p:nvPr>
            <p:ph idx="1"/>
          </p:nvPr>
        </p:nvSpPr>
        <p:spPr>
          <a:xfrm>
            <a:off x="107504" y="2348880"/>
            <a:ext cx="8884096" cy="3747046"/>
          </a:xfrm>
        </p:spPr>
        <p:txBody>
          <a:bodyPr/>
          <a:lstStyle/>
          <a:p>
            <a:pPr marL="0" indent="0" algn="ctr">
              <a:buNone/>
            </a:pPr>
            <a:r>
              <a:rPr lang="fr-MA" dirty="0">
                <a:latin typeface="Arial Black" pitchFamily="34" charset="0"/>
              </a:rPr>
              <a:t>Chapitre 3</a:t>
            </a:r>
            <a:r>
              <a:rPr lang="fr-MA" dirty="0" smtClean="0">
                <a:latin typeface="Arial Black" pitchFamily="34" charset="0"/>
              </a:rPr>
              <a:t> </a:t>
            </a:r>
            <a:r>
              <a:rPr lang="fr-MA" dirty="0">
                <a:latin typeface="Gill Sans Ultra Bold" pitchFamily="34" charset="0"/>
              </a:rPr>
              <a:t>: </a:t>
            </a:r>
          </a:p>
          <a:p>
            <a:pPr marL="0" indent="0" algn="ctr">
              <a:buNone/>
            </a:pPr>
            <a:r>
              <a:rPr lang="fr-MA" dirty="0" smtClean="0">
                <a:latin typeface="Gill Sans Ultra Bold" pitchFamily="34" charset="0"/>
              </a:rPr>
              <a:t>TECHNIQUES DE DECONTAMINATION DES SOLS POLLUEES ET DES MESURES PREVENTIVES </a:t>
            </a:r>
            <a:endParaRPr lang="fr-FR" dirty="0">
              <a:latin typeface="Gill Sans Ultra Bold" pitchFamily="34" charset="0"/>
            </a:endParaRPr>
          </a:p>
          <a:p>
            <a:endParaRPr lang="fr-FR" dirty="0"/>
          </a:p>
        </p:txBody>
      </p:sp>
    </p:spTree>
    <p:extLst>
      <p:ext uri="{BB962C8B-B14F-4D97-AF65-F5344CB8AC3E}">
        <p14:creationId xmlns:p14="http://schemas.microsoft.com/office/powerpoint/2010/main" val="2285341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wipe(down)">
                                      <p:cBhvr>
                                        <p:cTn id="23" dur="580">
                                          <p:stCondLst>
                                            <p:cond delay="0"/>
                                          </p:stCondLst>
                                        </p:cTn>
                                        <p:tgtEl>
                                          <p:spTgt spid="7">
                                            <p:txEl>
                                              <p:pRg st="1" end="1"/>
                                            </p:txEl>
                                          </p:spTgt>
                                        </p:tgtEl>
                                      </p:cBhvr>
                                    </p:animEffect>
                                    <p:anim calcmode="lin" valueType="num">
                                      <p:cBhvr>
                                        <p:cTn id="24" dur="1822" tmFilter="0,0; 0.14,0.36; 0.43,0.73; 0.71,0.91; 1.0,1.0">
                                          <p:stCondLst>
                                            <p:cond delay="0"/>
                                          </p:stCondLst>
                                        </p:cTn>
                                        <p:tgtEl>
                                          <p:spTgt spid="7">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xEl>
                                              <p:pRg st="1" end="1"/>
                                            </p:txEl>
                                          </p:spTgt>
                                        </p:tgtEl>
                                      </p:cBhvr>
                                      <p:to x="100000" y="60000"/>
                                    </p:animScale>
                                    <p:animScale>
                                      <p:cBhvr>
                                        <p:cTn id="30" dur="166" decel="50000">
                                          <p:stCondLst>
                                            <p:cond delay="676"/>
                                          </p:stCondLst>
                                        </p:cTn>
                                        <p:tgtEl>
                                          <p:spTgt spid="7">
                                            <p:txEl>
                                              <p:pRg st="1" end="1"/>
                                            </p:txEl>
                                          </p:spTgt>
                                        </p:tgtEl>
                                      </p:cBhvr>
                                      <p:to x="100000" y="100000"/>
                                    </p:animScale>
                                    <p:animScale>
                                      <p:cBhvr>
                                        <p:cTn id="31" dur="26">
                                          <p:stCondLst>
                                            <p:cond delay="1312"/>
                                          </p:stCondLst>
                                        </p:cTn>
                                        <p:tgtEl>
                                          <p:spTgt spid="7">
                                            <p:txEl>
                                              <p:pRg st="1" end="1"/>
                                            </p:txEl>
                                          </p:spTgt>
                                        </p:tgtEl>
                                      </p:cBhvr>
                                      <p:to x="100000" y="80000"/>
                                    </p:animScale>
                                    <p:animScale>
                                      <p:cBhvr>
                                        <p:cTn id="32" dur="166" decel="50000">
                                          <p:stCondLst>
                                            <p:cond delay="1338"/>
                                          </p:stCondLst>
                                        </p:cTn>
                                        <p:tgtEl>
                                          <p:spTgt spid="7">
                                            <p:txEl>
                                              <p:pRg st="1" end="1"/>
                                            </p:txEl>
                                          </p:spTgt>
                                        </p:tgtEl>
                                      </p:cBhvr>
                                      <p:to x="100000" y="100000"/>
                                    </p:animScale>
                                    <p:animScale>
                                      <p:cBhvr>
                                        <p:cTn id="33" dur="26">
                                          <p:stCondLst>
                                            <p:cond delay="1642"/>
                                          </p:stCondLst>
                                        </p:cTn>
                                        <p:tgtEl>
                                          <p:spTgt spid="7">
                                            <p:txEl>
                                              <p:pRg st="1" end="1"/>
                                            </p:txEl>
                                          </p:spTgt>
                                        </p:tgtEl>
                                      </p:cBhvr>
                                      <p:to x="100000" y="90000"/>
                                    </p:animScale>
                                    <p:animScale>
                                      <p:cBhvr>
                                        <p:cTn id="34" dur="166" decel="50000">
                                          <p:stCondLst>
                                            <p:cond delay="1668"/>
                                          </p:stCondLst>
                                        </p:cTn>
                                        <p:tgtEl>
                                          <p:spTgt spid="7">
                                            <p:txEl>
                                              <p:pRg st="1" end="1"/>
                                            </p:txEl>
                                          </p:spTgt>
                                        </p:tgtEl>
                                      </p:cBhvr>
                                      <p:to x="100000" y="100000"/>
                                    </p:animScale>
                                    <p:animScale>
                                      <p:cBhvr>
                                        <p:cTn id="35" dur="26">
                                          <p:stCondLst>
                                            <p:cond delay="1808"/>
                                          </p:stCondLst>
                                        </p:cTn>
                                        <p:tgtEl>
                                          <p:spTgt spid="7">
                                            <p:txEl>
                                              <p:pRg st="1" end="1"/>
                                            </p:txEl>
                                          </p:spTgt>
                                        </p:tgtEl>
                                      </p:cBhvr>
                                      <p:to x="100000" y="95000"/>
                                    </p:animScale>
                                    <p:animScale>
                                      <p:cBhvr>
                                        <p:cTn id="36" dur="166" decel="50000">
                                          <p:stCondLst>
                                            <p:cond delay="1834"/>
                                          </p:stCondLst>
                                        </p:cTn>
                                        <p:tgtEl>
                                          <p:spTgt spid="7">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33</a:t>
            </a:fld>
            <a:endParaRPr lang="fr-F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2106960"/>
            <a:ext cx="6433273" cy="40207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re 1"/>
          <p:cNvSpPr txBox="1">
            <a:spLocks/>
          </p:cNvSpPr>
          <p:nvPr/>
        </p:nvSpPr>
        <p:spPr>
          <a:xfrm>
            <a:off x="251520" y="1268760"/>
            <a:ext cx="8686800" cy="838200"/>
          </a:xfrm>
          <a:prstGeom prst="rect">
            <a:avLst/>
          </a:prstGeom>
        </p:spPr>
        <p:txBody>
          <a:bodyPr vert="horz" anchor="ct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algn="ctr"/>
            <a:r>
              <a:rPr lang="fr-FR" smtClean="0"/>
              <a:t>Dépollution des sols</a:t>
            </a:r>
            <a:endParaRPr lang="fr-FR" dirty="0"/>
          </a:p>
        </p:txBody>
      </p:sp>
    </p:spTree>
    <p:extLst>
      <p:ext uri="{BB962C8B-B14F-4D97-AF65-F5344CB8AC3E}">
        <p14:creationId xmlns:p14="http://schemas.microsoft.com/office/powerpoint/2010/main" val="2633468499"/>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23528" y="188640"/>
            <a:ext cx="8686800" cy="838200"/>
          </a:xfrm>
        </p:spPr>
        <p:txBody>
          <a:bodyPr/>
          <a:lstStyle/>
          <a:p>
            <a:r>
              <a:rPr lang="fr-FR" dirty="0"/>
              <a:t>i</a:t>
            </a:r>
            <a:r>
              <a:rPr lang="fr-FR" dirty="0" smtClean="0"/>
              <a:t>- Définition </a:t>
            </a:r>
            <a:endParaRPr lang="fr-FR" dirty="0"/>
          </a:p>
        </p:txBody>
      </p:sp>
      <p:sp>
        <p:nvSpPr>
          <p:cNvPr id="2" name="Espace réservé du contenu 1"/>
          <p:cNvSpPr>
            <a:spLocks noGrp="1"/>
          </p:cNvSpPr>
          <p:nvPr>
            <p:ph idx="1"/>
          </p:nvPr>
        </p:nvSpPr>
        <p:spPr/>
        <p:txBody>
          <a:bodyPr/>
          <a:lstStyle/>
          <a:p>
            <a:pPr marL="0" indent="0">
              <a:buNone/>
            </a:pPr>
            <a:r>
              <a:rPr lang="fr-FR" dirty="0" smtClean="0"/>
              <a:t>Rendre le sol à un usage industriel et résidentiel</a:t>
            </a:r>
          </a:p>
          <a:p>
            <a:pPr marL="0" indent="0">
              <a:buNone/>
            </a:pPr>
            <a:endParaRPr lang="fr-FR" dirty="0" smtClean="0"/>
          </a:p>
        </p:txBody>
      </p:sp>
      <p:sp>
        <p:nvSpPr>
          <p:cNvPr id="4" name="Espace réservé de la date 3"/>
          <p:cNvSpPr>
            <a:spLocks noGrp="1"/>
          </p:cNvSpPr>
          <p:nvPr>
            <p:ph type="dt" sz="half" idx="10"/>
          </p:nvPr>
        </p:nvSpPr>
        <p:spPr/>
        <p:txBody>
          <a:bodyPr/>
          <a:lstStyle/>
          <a:p>
            <a:fld id="{BC04BDA2-53B0-4B4F-85F4-F06EEBF87D81}"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34</a:t>
            </a:fld>
            <a:endParaRPr lang="fr-F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47" r="7429" b="26310"/>
          <a:stretch/>
        </p:blipFill>
        <p:spPr>
          <a:xfrm>
            <a:off x="2267744" y="3573016"/>
            <a:ext cx="4416190" cy="21395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577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p:cTn id="1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686800" cy="838200"/>
          </a:xfrm>
        </p:spPr>
        <p:txBody>
          <a:bodyPr/>
          <a:lstStyle/>
          <a:p>
            <a:r>
              <a:rPr lang="fr-FR" u="sng" dirty="0" smtClean="0"/>
              <a:t>2- les techniques </a:t>
            </a:r>
            <a:endParaRPr lang="fr-FR" u="sng" dirty="0"/>
          </a:p>
        </p:txBody>
      </p:sp>
      <p:sp>
        <p:nvSpPr>
          <p:cNvPr id="3" name="Content Placeholder 2"/>
          <p:cNvSpPr>
            <a:spLocks noGrp="1"/>
          </p:cNvSpPr>
          <p:nvPr>
            <p:ph idx="1"/>
          </p:nvPr>
        </p:nvSpPr>
        <p:spPr/>
        <p:txBody>
          <a:bodyPr/>
          <a:lstStyle/>
          <a:p>
            <a:pPr>
              <a:buFont typeface="Wingdings" pitchFamily="2" charset="2"/>
              <a:buChar char="Ø"/>
            </a:pPr>
            <a:r>
              <a:rPr lang="fr-FR" dirty="0" smtClean="0"/>
              <a:t>Dépollution par remplacement </a:t>
            </a:r>
          </a:p>
          <a:p>
            <a:pPr>
              <a:buFont typeface="Wingdings" pitchFamily="2" charset="2"/>
              <a:buChar char="Ø"/>
            </a:pPr>
            <a:r>
              <a:rPr lang="fr-FR" dirty="0" smtClean="0"/>
              <a:t>Dépollution physico-chimique </a:t>
            </a:r>
          </a:p>
          <a:p>
            <a:pPr>
              <a:buFont typeface="Wingdings" pitchFamily="2" charset="2"/>
              <a:buChar char="Ø"/>
            </a:pPr>
            <a:r>
              <a:rPr lang="fr-FR" dirty="0" smtClean="0"/>
              <a:t>Dépollution biologique</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35</a:t>
            </a:fld>
            <a:endParaRPr lang="fr-FR"/>
          </a:p>
        </p:txBody>
      </p:sp>
    </p:spTree>
    <p:extLst>
      <p:ext uri="{BB962C8B-B14F-4D97-AF65-F5344CB8AC3E}">
        <p14:creationId xmlns:p14="http://schemas.microsoft.com/office/powerpoint/2010/main" val="2987576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54360" y="260648"/>
            <a:ext cx="8686800" cy="838200"/>
          </a:xfrm>
        </p:spPr>
        <p:txBody>
          <a:bodyPr/>
          <a:lstStyle/>
          <a:p>
            <a:r>
              <a:rPr lang="fr-FR" dirty="0" smtClean="0"/>
              <a:t>Dépollution par remplacement</a:t>
            </a:r>
            <a:endParaRPr lang="fr-FR" dirty="0"/>
          </a:p>
        </p:txBody>
      </p:sp>
      <p:sp>
        <p:nvSpPr>
          <p:cNvPr id="2" name="Espace réservé du contenu 1"/>
          <p:cNvSpPr>
            <a:spLocks noGrp="1"/>
          </p:cNvSpPr>
          <p:nvPr>
            <p:ph idx="1"/>
          </p:nvPr>
        </p:nvSpPr>
        <p:spPr/>
        <p:txBody>
          <a:bodyPr/>
          <a:lstStyle/>
          <a:p>
            <a:pPr marL="0" indent="0">
              <a:buNone/>
            </a:pPr>
            <a:endParaRPr lang="fr-FR" dirty="0" smtClean="0"/>
          </a:p>
          <a:p>
            <a:pPr marL="0" indent="0">
              <a:buNone/>
            </a:pPr>
            <a:endParaRPr lang="fr-FR" dirty="0"/>
          </a:p>
        </p:txBody>
      </p:sp>
      <p:sp>
        <p:nvSpPr>
          <p:cNvPr id="4" name="Espace réservé de la date 3"/>
          <p:cNvSpPr>
            <a:spLocks noGrp="1"/>
          </p:cNvSpPr>
          <p:nvPr>
            <p:ph type="dt" sz="half" idx="10"/>
          </p:nvPr>
        </p:nvSpPr>
        <p:spPr/>
        <p:txBody>
          <a:bodyPr/>
          <a:lstStyle/>
          <a:p>
            <a:fld id="{699DA3AB-8DEF-4F36-AA5E-EF9561547124}"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36</a:t>
            </a:fld>
            <a:endParaRPr lang="fr-F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16" y="1412776"/>
            <a:ext cx="4241948" cy="2386096"/>
          </a:xfrm>
          <a:prstGeom prst="rect">
            <a:avLst/>
          </a:prstGeom>
          <a:ln>
            <a:noFill/>
          </a:ln>
          <a:effectLst>
            <a:softEdge rad="112500"/>
          </a:effectLst>
        </p:spPr>
      </p:pic>
      <p:sp>
        <p:nvSpPr>
          <p:cNvPr id="7" name="TextBox 6"/>
          <p:cNvSpPr txBox="1"/>
          <p:nvPr/>
        </p:nvSpPr>
        <p:spPr>
          <a:xfrm>
            <a:off x="192587" y="4079202"/>
            <a:ext cx="4720406" cy="2308324"/>
          </a:xfrm>
          <a:prstGeom prst="rect">
            <a:avLst/>
          </a:prstGeom>
          <a:noFill/>
        </p:spPr>
        <p:txBody>
          <a:bodyPr wrap="square" rtlCol="0">
            <a:spAutoFit/>
          </a:bodyPr>
          <a:lstStyle/>
          <a:p>
            <a:r>
              <a:rPr lang="fr-FR" sz="3200" dirty="0" smtClean="0"/>
              <a:t>    </a:t>
            </a:r>
            <a:r>
              <a:rPr lang="fr-FR" sz="2800" dirty="0" smtClean="0"/>
              <a:t>Déplacer le sol contaminé sur tout l’épaisseur polluée on remplace la terre polluée par la terre saine prélevée ailleurs</a:t>
            </a:r>
            <a:endParaRPr lang="fr-FR"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397750"/>
            <a:ext cx="2232025" cy="23415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048149"/>
            <a:ext cx="3956050" cy="24812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0116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323528" y="188640"/>
            <a:ext cx="8686800" cy="838200"/>
          </a:xfrm>
        </p:spPr>
        <p:txBody>
          <a:bodyPr/>
          <a:lstStyle/>
          <a:p>
            <a:r>
              <a:rPr lang="fr-FR" dirty="0" smtClean="0"/>
              <a:t>Dépollution physico-chimique</a:t>
            </a:r>
            <a:endParaRPr lang="fr-FR" dirty="0"/>
          </a:p>
        </p:txBody>
      </p:sp>
      <p:sp>
        <p:nvSpPr>
          <p:cNvPr id="4" name="Espace réservé de la date 3"/>
          <p:cNvSpPr>
            <a:spLocks noGrp="1"/>
          </p:cNvSpPr>
          <p:nvPr>
            <p:ph type="dt" sz="half" idx="10"/>
          </p:nvPr>
        </p:nvSpPr>
        <p:spPr/>
        <p:txBody>
          <a:bodyPr/>
          <a:lstStyle/>
          <a:p>
            <a:fld id="{31027681-DEDF-4387-A292-5759A02F5087}"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37</a:t>
            </a:fld>
            <a:endParaRPr lang="fr-F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276083595"/>
              </p:ext>
            </p:extLst>
          </p:nvPr>
        </p:nvGraphicFramePr>
        <p:xfrm>
          <a:off x="304800" y="1554163"/>
          <a:ext cx="86868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827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686800" cy="838200"/>
          </a:xfrm>
        </p:spPr>
        <p:txBody>
          <a:bodyPr/>
          <a:lstStyle/>
          <a:p>
            <a:r>
              <a:rPr lang="fr-FR" dirty="0" smtClean="0"/>
              <a:t>Procédés thermique</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38</a:t>
            </a:fld>
            <a:endParaRPr lang="fr-F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222656"/>
            <a:ext cx="4525962"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8"/>
          <p:cNvSpPr txBox="1"/>
          <p:nvPr/>
        </p:nvSpPr>
        <p:spPr>
          <a:xfrm>
            <a:off x="395536" y="5748618"/>
            <a:ext cx="4572000" cy="923330"/>
          </a:xfrm>
          <a:prstGeom prst="rect">
            <a:avLst/>
          </a:prstGeom>
          <a:noFill/>
        </p:spPr>
        <p:txBody>
          <a:bodyPr wrap="square" rtlCol="0">
            <a:spAutoFit/>
          </a:bodyPr>
          <a:lstStyle/>
          <a:p>
            <a:r>
              <a:rPr lang="fr-FR" dirty="0" smtClean="0"/>
              <a:t>Figure 1: schéma de principe de la  désorption thermique in situ </a:t>
            </a:r>
            <a:r>
              <a:rPr lang="fr-FR" dirty="0" smtClean="0">
                <a:solidFill>
                  <a:srgbClr val="FFC000"/>
                </a:solidFill>
              </a:rPr>
              <a:t>(procédé a haute température – chauffage conductif)</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853" y="1196752"/>
            <a:ext cx="4277147"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9"/>
          <p:cNvSpPr txBox="1"/>
          <p:nvPr/>
        </p:nvSpPr>
        <p:spPr>
          <a:xfrm>
            <a:off x="4632996" y="5657671"/>
            <a:ext cx="4392488" cy="1200329"/>
          </a:xfrm>
          <a:prstGeom prst="rect">
            <a:avLst/>
          </a:prstGeom>
          <a:noFill/>
        </p:spPr>
        <p:txBody>
          <a:bodyPr wrap="square" rtlCol="0">
            <a:spAutoFit/>
          </a:bodyPr>
          <a:lstStyle/>
          <a:p>
            <a:r>
              <a:rPr lang="fr-FR" dirty="0" smtClean="0"/>
              <a:t>Figure 2:schéma de principe de l’extractionsous vide avec injection thermique</a:t>
            </a:r>
            <a:r>
              <a:rPr lang="fr-FR" dirty="0" smtClean="0">
                <a:solidFill>
                  <a:srgbClr val="FFC000"/>
                </a:solidFill>
              </a:rPr>
              <a:t>(procédé a basse temperature – vapeur ouu air chaud)</a:t>
            </a:r>
            <a:endParaRPr lang="fr-FR" dirty="0">
              <a:solidFill>
                <a:srgbClr val="FFC000"/>
              </a:solidFill>
            </a:endParaRPr>
          </a:p>
        </p:txBody>
      </p:sp>
    </p:spTree>
    <p:extLst>
      <p:ext uri="{BB962C8B-B14F-4D97-AF65-F5344CB8AC3E}">
        <p14:creationId xmlns:p14="http://schemas.microsoft.com/office/powerpoint/2010/main" val="338338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686800" cy="838200"/>
          </a:xfrm>
        </p:spPr>
        <p:txBody>
          <a:bodyPr/>
          <a:lstStyle/>
          <a:p>
            <a:r>
              <a:rPr lang="fr-FR" dirty="0" smtClean="0"/>
              <a:t>incinération</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39</a:t>
            </a:fld>
            <a:endParaRPr lang="fr-F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373266"/>
            <a:ext cx="5468586" cy="424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8"/>
          <p:cNvSpPr txBox="1"/>
          <p:nvPr/>
        </p:nvSpPr>
        <p:spPr>
          <a:xfrm>
            <a:off x="539552" y="5794955"/>
            <a:ext cx="8208912" cy="923330"/>
          </a:xfrm>
          <a:prstGeom prst="rect">
            <a:avLst/>
          </a:prstGeom>
          <a:noFill/>
        </p:spPr>
        <p:txBody>
          <a:bodyPr wrap="square" rtlCol="0">
            <a:spAutoFit/>
          </a:bodyPr>
          <a:lstStyle/>
          <a:p>
            <a:r>
              <a:rPr lang="fr-FR" dirty="0" smtClean="0"/>
              <a:t>   L’incinération est une technique repose sur une combustion aérobie  dans un four où les températures sont importantes  et consiste à détruire les composés organiques .</a:t>
            </a:r>
            <a:endParaRPr lang="fr-FR"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412776"/>
            <a:ext cx="3309938"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558" y="4330229"/>
            <a:ext cx="2120900" cy="104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14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902D3C0-C763-47D5-A5C9-EB39B561B7D4}" type="datetime1">
              <a:rPr lang="fr-FR" smtClean="0"/>
              <a:t>05/05/2021</a:t>
            </a:fld>
            <a:endParaRPr lang="fr-FR"/>
          </a:p>
        </p:txBody>
      </p:sp>
      <p:sp>
        <p:nvSpPr>
          <p:cNvPr id="5" name="Espace réservé du numéro de diapositive 4"/>
          <p:cNvSpPr>
            <a:spLocks noGrp="1"/>
          </p:cNvSpPr>
          <p:nvPr>
            <p:ph type="sldNum" sz="quarter" idx="12"/>
          </p:nvPr>
        </p:nvSpPr>
        <p:spPr/>
        <p:txBody>
          <a:bodyPr/>
          <a:lstStyle/>
          <a:p>
            <a:fld id="{925210A0-7D03-49CA-99B3-CA46FFD9E7DB}" type="slidenum">
              <a:rPr lang="fr-FR" smtClean="0"/>
              <a:t>4</a:t>
            </a:fld>
            <a:endParaRPr lang="fr-FR"/>
          </a:p>
        </p:txBody>
      </p:sp>
      <p:sp>
        <p:nvSpPr>
          <p:cNvPr id="6" name="ZoneTexte 5"/>
          <p:cNvSpPr txBox="1"/>
          <p:nvPr/>
        </p:nvSpPr>
        <p:spPr>
          <a:xfrm>
            <a:off x="395536" y="2924944"/>
            <a:ext cx="8352928" cy="769441"/>
          </a:xfrm>
          <a:prstGeom prst="rect">
            <a:avLst/>
          </a:prstGeom>
          <a:noFill/>
        </p:spPr>
        <p:txBody>
          <a:bodyPr wrap="square" rtlCol="0">
            <a:spAutoFit/>
          </a:bodyPr>
          <a:lstStyle/>
          <a:p>
            <a:pPr algn="ctr"/>
            <a:r>
              <a:rPr lang="fr-MA" sz="4400" dirty="0" smtClean="0">
                <a:latin typeface="Arial Black" pitchFamily="34" charset="0"/>
              </a:rPr>
              <a:t>Chapitre 1 </a:t>
            </a:r>
            <a:r>
              <a:rPr lang="fr-MA" sz="4400" dirty="0" smtClean="0">
                <a:latin typeface="Gill Sans Ultra Bold" pitchFamily="34" charset="0"/>
              </a:rPr>
              <a:t>: Généralités</a:t>
            </a:r>
            <a:endParaRPr lang="fr-FR" sz="4400" dirty="0">
              <a:latin typeface="Gill Sans Ultra Bold" pitchFamily="34" charset="0"/>
            </a:endParaRPr>
          </a:p>
        </p:txBody>
      </p:sp>
    </p:spTree>
    <p:extLst>
      <p:ext uri="{BB962C8B-B14F-4D97-AF65-F5344CB8AC3E}">
        <p14:creationId xmlns:p14="http://schemas.microsoft.com/office/powerpoint/2010/main" val="17924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02" y="332656"/>
            <a:ext cx="8686800" cy="838200"/>
          </a:xfrm>
        </p:spPr>
        <p:txBody>
          <a:bodyPr/>
          <a:lstStyle/>
          <a:p>
            <a:r>
              <a:rPr lang="fr-FR" dirty="0" smtClean="0"/>
              <a:t>Désorption thermique</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40</a:t>
            </a:fld>
            <a:endParaRPr lang="fr-F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91288" y="1095871"/>
            <a:ext cx="5114987" cy="298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910"/>
            <a:ext cx="3998912"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14" y="4107907"/>
            <a:ext cx="8964488" cy="2124137"/>
          </a:xfrm>
          <a:prstGeom prst="rect">
            <a:avLst/>
          </a:prstGeom>
        </p:spPr>
      </p:pic>
      <p:sp>
        <p:nvSpPr>
          <p:cNvPr id="9" name="ZoneTexte 9"/>
          <p:cNvSpPr txBox="1"/>
          <p:nvPr/>
        </p:nvSpPr>
        <p:spPr>
          <a:xfrm>
            <a:off x="0" y="6201212"/>
            <a:ext cx="9141109" cy="646331"/>
          </a:xfrm>
          <a:prstGeom prst="rect">
            <a:avLst/>
          </a:prstGeom>
          <a:noFill/>
        </p:spPr>
        <p:txBody>
          <a:bodyPr wrap="square" rtlCol="0">
            <a:spAutoFit/>
          </a:bodyPr>
          <a:lstStyle/>
          <a:p>
            <a:r>
              <a:rPr lang="fr-FR" dirty="0" smtClean="0"/>
              <a:t>      la désorption </a:t>
            </a:r>
            <a:r>
              <a:rPr lang="fr-FR" dirty="0"/>
              <a:t>thermique est un procédé visant à extraire les polluants volatils, semi-volatils, ou autres organiques, du sol par application de </a:t>
            </a:r>
            <a:r>
              <a:rPr lang="fr-FR" dirty="0" smtClean="0"/>
              <a:t>chaleur.</a:t>
            </a:r>
            <a:endParaRPr lang="fr-FR" dirty="0"/>
          </a:p>
        </p:txBody>
      </p:sp>
      <p:sp>
        <p:nvSpPr>
          <p:cNvPr id="10" name="ZoneTexte 13"/>
          <p:cNvSpPr txBox="1"/>
          <p:nvPr/>
        </p:nvSpPr>
        <p:spPr>
          <a:xfrm>
            <a:off x="94448" y="5947296"/>
            <a:ext cx="8775591" cy="253916"/>
          </a:xfrm>
          <a:prstGeom prst="rect">
            <a:avLst/>
          </a:prstGeom>
          <a:noFill/>
        </p:spPr>
        <p:txBody>
          <a:bodyPr wrap="square" rtlCol="0">
            <a:spAutoFit/>
          </a:bodyPr>
          <a:lstStyle/>
          <a:p>
            <a:r>
              <a:rPr lang="fr-FR" sz="1050" dirty="0" smtClean="0">
                <a:solidFill>
                  <a:srgbClr val="FFFF00"/>
                </a:solidFill>
              </a:rPr>
              <a:t>              Valgo </a:t>
            </a:r>
            <a:r>
              <a:rPr lang="fr-FR" sz="1050" dirty="0">
                <a:solidFill>
                  <a:srgbClr val="FFFF00"/>
                </a:solidFill>
              </a:rPr>
              <a:t>expert en désorption technique place des brûleurs sur les sites contaminés pour effectuer une dépollution des sols</a:t>
            </a:r>
          </a:p>
        </p:txBody>
      </p:sp>
    </p:spTree>
    <p:extLst>
      <p:ext uri="{BB962C8B-B14F-4D97-AF65-F5344CB8AC3E}">
        <p14:creationId xmlns:p14="http://schemas.microsoft.com/office/powerpoint/2010/main" val="3684322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8686800" cy="838200"/>
          </a:xfrm>
        </p:spPr>
        <p:txBody>
          <a:bodyPr/>
          <a:lstStyle/>
          <a:p>
            <a:r>
              <a:rPr lang="fr-FR" dirty="0" smtClean="0"/>
              <a:t>Dépollution biologique</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41</a:t>
            </a:fld>
            <a:endParaRPr lang="fr-F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556792"/>
            <a:ext cx="3384376" cy="2333520"/>
          </a:xfrm>
          <a:prstGeom prst="ellipse">
            <a:avLst/>
          </a:prstGeom>
          <a:ln>
            <a:noFill/>
          </a:ln>
          <a:effectLst>
            <a:softEdge rad="112500"/>
          </a:effectLst>
        </p:spPr>
      </p:pic>
      <p:sp>
        <p:nvSpPr>
          <p:cNvPr id="7" name="TextBox 6"/>
          <p:cNvSpPr txBox="1"/>
          <p:nvPr/>
        </p:nvSpPr>
        <p:spPr>
          <a:xfrm>
            <a:off x="755576" y="4045018"/>
            <a:ext cx="3440365" cy="461665"/>
          </a:xfrm>
          <a:prstGeom prst="rect">
            <a:avLst/>
          </a:prstGeom>
          <a:noFill/>
        </p:spPr>
        <p:txBody>
          <a:bodyPr wrap="none" rtlCol="0">
            <a:spAutoFit/>
          </a:bodyPr>
          <a:lstStyle/>
          <a:p>
            <a:r>
              <a:rPr lang="fr-FR" sz="2400" dirty="0" smtClean="0"/>
              <a:t>Utilisations des bactéries</a:t>
            </a:r>
            <a:endParaRPr lang="fr-FR" sz="2400" dirty="0"/>
          </a:p>
        </p:txBody>
      </p:sp>
      <p:pic>
        <p:nvPicPr>
          <p:cNvPr id="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52" y="3922479"/>
            <a:ext cx="4491608" cy="1845866"/>
          </a:xfrm>
          <a:prstGeom prst="ellipse">
            <a:avLst/>
          </a:prstGeom>
          <a:ln>
            <a:noFill/>
          </a:ln>
          <a:effectLst>
            <a:softEdge rad="112500"/>
          </a:effectLst>
        </p:spPr>
      </p:pic>
      <p:sp>
        <p:nvSpPr>
          <p:cNvPr id="10" name="TextBox 9"/>
          <p:cNvSpPr txBox="1"/>
          <p:nvPr/>
        </p:nvSpPr>
        <p:spPr>
          <a:xfrm>
            <a:off x="4860032" y="5926023"/>
            <a:ext cx="3274807" cy="461665"/>
          </a:xfrm>
          <a:prstGeom prst="rect">
            <a:avLst/>
          </a:prstGeom>
          <a:noFill/>
        </p:spPr>
        <p:txBody>
          <a:bodyPr wrap="none" rtlCol="0">
            <a:spAutoFit/>
          </a:bodyPr>
          <a:lstStyle/>
          <a:p>
            <a:r>
              <a:rPr lang="fr-FR" sz="2400" dirty="0" smtClean="0"/>
              <a:t>Utilisations des plantes </a:t>
            </a:r>
            <a:endParaRPr lang="fr-FR" sz="2400" dirty="0"/>
          </a:p>
        </p:txBody>
      </p:sp>
    </p:spTree>
    <p:extLst>
      <p:ext uri="{BB962C8B-B14F-4D97-AF65-F5344CB8AC3E}">
        <p14:creationId xmlns:p14="http://schemas.microsoft.com/office/powerpoint/2010/main" val="28418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686800" cy="838200"/>
          </a:xfrm>
        </p:spPr>
        <p:txBody>
          <a:bodyPr/>
          <a:lstStyle/>
          <a:p>
            <a:pPr algn="ctr"/>
            <a:r>
              <a:rPr lang="fr-FR" dirty="0" smtClean="0"/>
              <a:t>Utilisation des bactéries</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42</a:t>
            </a:fld>
            <a:endParaRPr lang="fr-F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82104645"/>
              </p:ext>
            </p:extLst>
          </p:nvPr>
        </p:nvGraphicFramePr>
        <p:xfrm>
          <a:off x="1521275" y="2924944"/>
          <a:ext cx="6291808" cy="3566160"/>
        </p:xfrm>
        <a:graphic>
          <a:graphicData uri="http://schemas.openxmlformats.org/drawingml/2006/table">
            <a:tbl>
              <a:tblPr firstRow="1" bandRow="1">
                <a:tableStyleId>{6E25E649-3F16-4E02-A733-19D2CDBF48F0}</a:tableStyleId>
              </a:tblPr>
              <a:tblGrid>
                <a:gridCol w="3145904"/>
                <a:gridCol w="3145904"/>
              </a:tblGrid>
              <a:tr h="326148">
                <a:tc>
                  <a:txBody>
                    <a:bodyPr/>
                    <a:lstStyle/>
                    <a:p>
                      <a:r>
                        <a:rPr lang="fr-FR" dirty="0" smtClean="0"/>
                        <a:t>POLLUANTS</a:t>
                      </a:r>
                      <a:endParaRPr lang="fr-FR" dirty="0"/>
                    </a:p>
                  </a:txBody>
                  <a:tcPr/>
                </a:tc>
                <a:tc>
                  <a:txBody>
                    <a:bodyPr/>
                    <a:lstStyle/>
                    <a:p>
                      <a:r>
                        <a:rPr lang="fr-FR" dirty="0" smtClean="0"/>
                        <a:t>Bactéries</a:t>
                      </a:r>
                      <a:r>
                        <a:rPr lang="fr-FR" baseline="0" dirty="0" smtClean="0"/>
                        <a:t> dépolluants</a:t>
                      </a:r>
                      <a:endParaRPr lang="fr-FR" dirty="0"/>
                    </a:p>
                  </a:txBody>
                  <a:tcPr/>
                </a:tc>
              </a:tr>
              <a:tr h="326148">
                <a:tc>
                  <a:txBody>
                    <a:bodyPr/>
                    <a:lstStyle/>
                    <a:p>
                      <a:r>
                        <a:rPr lang="fr-FR" dirty="0" smtClean="0"/>
                        <a:t>Nitrates</a:t>
                      </a:r>
                      <a:endParaRPr lang="fr-FR" dirty="0"/>
                    </a:p>
                  </a:txBody>
                  <a:tcPr/>
                </a:tc>
                <a:tc>
                  <a:txBody>
                    <a:bodyPr/>
                    <a:lstStyle/>
                    <a:p>
                      <a:r>
                        <a:rPr lang="fr-FR" dirty="0" smtClean="0"/>
                        <a:t>Hyphomicrobium</a:t>
                      </a:r>
                      <a:endParaRPr lang="fr-FR" dirty="0"/>
                    </a:p>
                  </a:txBody>
                  <a:tcPr/>
                </a:tc>
              </a:tr>
              <a:tr h="326148">
                <a:tc>
                  <a:txBody>
                    <a:bodyPr/>
                    <a:lstStyle/>
                    <a:p>
                      <a:r>
                        <a:rPr lang="fr-FR" dirty="0" smtClean="0"/>
                        <a:t>Phosphates</a:t>
                      </a:r>
                      <a:endParaRPr lang="fr-FR" dirty="0"/>
                    </a:p>
                  </a:txBody>
                  <a:tcPr/>
                </a:tc>
                <a:tc>
                  <a:txBody>
                    <a:bodyPr/>
                    <a:lstStyle/>
                    <a:p>
                      <a:r>
                        <a:rPr lang="fr-FR" dirty="0" smtClean="0"/>
                        <a:t>Acinetobacter,</a:t>
                      </a:r>
                      <a:r>
                        <a:rPr lang="fr-FR" baseline="0" dirty="0" smtClean="0"/>
                        <a:t> Moraxella</a:t>
                      </a:r>
                      <a:endParaRPr lang="fr-FR" dirty="0"/>
                    </a:p>
                  </a:txBody>
                  <a:tcPr/>
                </a:tc>
              </a:tr>
              <a:tr h="326148">
                <a:tc>
                  <a:txBody>
                    <a:bodyPr/>
                    <a:lstStyle/>
                    <a:p>
                      <a:r>
                        <a:rPr lang="fr-FR" dirty="0" smtClean="0"/>
                        <a:t>Dioxines</a:t>
                      </a:r>
                      <a:endParaRPr lang="fr-FR" dirty="0"/>
                    </a:p>
                  </a:txBody>
                  <a:tcPr/>
                </a:tc>
                <a:tc>
                  <a:txBody>
                    <a:bodyPr/>
                    <a:lstStyle/>
                    <a:p>
                      <a:r>
                        <a:rPr lang="fr-FR" dirty="0" smtClean="0"/>
                        <a:t>Brevibacterium</a:t>
                      </a:r>
                      <a:endParaRPr lang="fr-FR" dirty="0"/>
                    </a:p>
                  </a:txBody>
                  <a:tcPr/>
                </a:tc>
              </a:tr>
              <a:tr h="326148">
                <a:tc>
                  <a:txBody>
                    <a:bodyPr/>
                    <a:lstStyle/>
                    <a:p>
                      <a:r>
                        <a:rPr lang="fr-FR" dirty="0" smtClean="0"/>
                        <a:t>Pesticides</a:t>
                      </a:r>
                      <a:endParaRPr lang="fr-FR" dirty="0"/>
                    </a:p>
                  </a:txBody>
                  <a:tcPr/>
                </a:tc>
                <a:tc>
                  <a:txBody>
                    <a:bodyPr/>
                    <a:lstStyle/>
                    <a:p>
                      <a:r>
                        <a:rPr lang="fr-FR" dirty="0" smtClean="0"/>
                        <a:t>Enterobacter</a:t>
                      </a:r>
                      <a:endParaRPr lang="fr-FR" dirty="0"/>
                    </a:p>
                  </a:txBody>
                  <a:tcPr/>
                </a:tc>
              </a:tr>
              <a:tr h="326148">
                <a:tc>
                  <a:txBody>
                    <a:bodyPr/>
                    <a:lstStyle/>
                    <a:p>
                      <a:r>
                        <a:rPr lang="fr-FR" dirty="0" smtClean="0"/>
                        <a:t>Huilles, Graisses</a:t>
                      </a:r>
                      <a:endParaRPr lang="fr-FR" dirty="0"/>
                    </a:p>
                  </a:txBody>
                  <a:tcPr/>
                </a:tc>
                <a:tc>
                  <a:txBody>
                    <a:bodyPr/>
                    <a:lstStyle/>
                    <a:p>
                      <a:r>
                        <a:rPr lang="fr-FR" dirty="0" smtClean="0"/>
                        <a:t>Pseudomonas,Bacillus</a:t>
                      </a:r>
                      <a:endParaRPr lang="fr-FR" dirty="0"/>
                    </a:p>
                  </a:txBody>
                  <a:tcPr/>
                </a:tc>
              </a:tr>
              <a:tr h="562940">
                <a:tc>
                  <a:txBody>
                    <a:bodyPr/>
                    <a:lstStyle/>
                    <a:p>
                      <a:r>
                        <a:rPr lang="fr-FR" dirty="0" smtClean="0"/>
                        <a:t>Hydrocarbures</a:t>
                      </a:r>
                      <a:endParaRPr lang="fr-FR" dirty="0"/>
                    </a:p>
                  </a:txBody>
                  <a:tcPr/>
                </a:tc>
                <a:tc>
                  <a:txBody>
                    <a:bodyPr/>
                    <a:lstStyle/>
                    <a:p>
                      <a:r>
                        <a:rPr lang="fr-FR" dirty="0" smtClean="0"/>
                        <a:t>Flavobacterium,Bacillus,</a:t>
                      </a:r>
                      <a:r>
                        <a:rPr lang="fr-FR" baseline="0" dirty="0" smtClean="0"/>
                        <a:t> Pseudomonas, Arthrobacter</a:t>
                      </a:r>
                      <a:endParaRPr lang="fr-FR" dirty="0"/>
                    </a:p>
                  </a:txBody>
                  <a:tcPr/>
                </a:tc>
              </a:tr>
              <a:tr h="326148">
                <a:tc>
                  <a:txBody>
                    <a:bodyPr/>
                    <a:lstStyle/>
                    <a:p>
                      <a:r>
                        <a:rPr lang="fr-FR" dirty="0" smtClean="0"/>
                        <a:t>Métaux</a:t>
                      </a:r>
                      <a:r>
                        <a:rPr lang="fr-FR" baseline="0" dirty="0" smtClean="0"/>
                        <a:t> lourds </a:t>
                      </a:r>
                      <a:endParaRPr lang="fr-FR" dirty="0"/>
                    </a:p>
                  </a:txBody>
                  <a:tcPr/>
                </a:tc>
                <a:tc>
                  <a:txBody>
                    <a:bodyPr/>
                    <a:lstStyle/>
                    <a:p>
                      <a:r>
                        <a:rPr lang="fr-FR" dirty="0" smtClean="0"/>
                        <a:t>Chlorella,Rhizopus…</a:t>
                      </a:r>
                      <a:endParaRPr lang="fr-FR" dirty="0"/>
                    </a:p>
                  </a:txBody>
                  <a:tcPr/>
                </a:tc>
              </a:tr>
              <a:tr h="326148">
                <a:tc>
                  <a:txBody>
                    <a:bodyPr/>
                    <a:lstStyle/>
                    <a:p>
                      <a:r>
                        <a:rPr lang="fr-FR" dirty="0" smtClean="0"/>
                        <a:t>Composées soufrés</a:t>
                      </a:r>
                      <a:endParaRPr lang="fr-FR" dirty="0"/>
                    </a:p>
                  </a:txBody>
                  <a:tcPr/>
                </a:tc>
                <a:tc>
                  <a:txBody>
                    <a:bodyPr/>
                    <a:lstStyle/>
                    <a:p>
                      <a:r>
                        <a:rPr lang="fr-FR" dirty="0" smtClean="0"/>
                        <a:t>Thiobacillus</a:t>
                      </a:r>
                      <a:endParaRPr lang="fr-FR" dirty="0"/>
                    </a:p>
                  </a:txBody>
                  <a:tcPr/>
                </a:tc>
              </a:tr>
            </a:tbl>
          </a:graphicData>
        </a:graphic>
      </p:graphicFrame>
      <p:sp>
        <p:nvSpPr>
          <p:cNvPr id="6" name="TextBox 5"/>
          <p:cNvSpPr txBox="1"/>
          <p:nvPr/>
        </p:nvSpPr>
        <p:spPr>
          <a:xfrm>
            <a:off x="427358" y="1700808"/>
            <a:ext cx="8454926" cy="830997"/>
          </a:xfrm>
          <a:prstGeom prst="rect">
            <a:avLst/>
          </a:prstGeom>
          <a:noFill/>
        </p:spPr>
        <p:txBody>
          <a:bodyPr wrap="square" rtlCol="0">
            <a:spAutoFit/>
          </a:bodyPr>
          <a:lstStyle/>
          <a:p>
            <a:r>
              <a:rPr lang="fr-FR" sz="2400" dirty="0" smtClean="0"/>
              <a:t>Certaines bactéries ont le pouvoir de dégrader les molécules composées</a:t>
            </a:r>
            <a:endParaRPr lang="fr-FR" sz="2400" dirty="0"/>
          </a:p>
        </p:txBody>
      </p:sp>
    </p:spTree>
    <p:extLst>
      <p:ext uri="{BB962C8B-B14F-4D97-AF65-F5344CB8AC3E}">
        <p14:creationId xmlns:p14="http://schemas.microsoft.com/office/powerpoint/2010/main" val="2842954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43</a:t>
            </a:fld>
            <a:endParaRPr lang="fr-F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435" y="1387841"/>
            <a:ext cx="2873896" cy="287389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544" t="36730" r="23860" b="12514"/>
          <a:stretch/>
        </p:blipFill>
        <p:spPr>
          <a:xfrm>
            <a:off x="504706" y="2420888"/>
            <a:ext cx="1828801" cy="1377387"/>
          </a:xfrm>
          <a:prstGeom prst="rect">
            <a:avLst/>
          </a:prstGeom>
        </p:spPr>
      </p:pic>
      <p:sp>
        <p:nvSpPr>
          <p:cNvPr id="9" name="TextBox 8"/>
          <p:cNvSpPr txBox="1"/>
          <p:nvPr/>
        </p:nvSpPr>
        <p:spPr>
          <a:xfrm>
            <a:off x="446998" y="3892405"/>
            <a:ext cx="1944216" cy="369332"/>
          </a:xfrm>
          <a:prstGeom prst="rect">
            <a:avLst/>
          </a:prstGeom>
          <a:noFill/>
        </p:spPr>
        <p:txBody>
          <a:bodyPr wrap="square" rtlCol="0">
            <a:spAutoFit/>
          </a:bodyPr>
          <a:lstStyle/>
          <a:p>
            <a:r>
              <a:rPr lang="fr-FR" dirty="0" smtClean="0"/>
              <a:t>Enterobacter</a:t>
            </a:r>
            <a:endParaRPr lang="fr-FR" dirty="0"/>
          </a:p>
        </p:txBody>
      </p:sp>
      <p:sp>
        <p:nvSpPr>
          <p:cNvPr id="10" name="TextBox 9"/>
          <p:cNvSpPr txBox="1"/>
          <p:nvPr/>
        </p:nvSpPr>
        <p:spPr>
          <a:xfrm>
            <a:off x="6484263" y="4536203"/>
            <a:ext cx="2160240" cy="369275"/>
          </a:xfrm>
          <a:prstGeom prst="rect">
            <a:avLst/>
          </a:prstGeom>
          <a:noFill/>
        </p:spPr>
        <p:txBody>
          <a:bodyPr wrap="square" rtlCol="0">
            <a:spAutoFit/>
          </a:bodyPr>
          <a:lstStyle/>
          <a:p>
            <a:r>
              <a:rPr lang="fr-FR" dirty="0" smtClean="0"/>
              <a:t>Thiobacillus</a:t>
            </a:r>
            <a:endParaRPr lang="fr-FR"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488187"/>
            <a:ext cx="2700338"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ZoneTexte 10"/>
          <p:cNvSpPr txBox="1"/>
          <p:nvPr/>
        </p:nvSpPr>
        <p:spPr>
          <a:xfrm>
            <a:off x="3563888" y="4107880"/>
            <a:ext cx="1261884" cy="369332"/>
          </a:xfrm>
          <a:prstGeom prst="rect">
            <a:avLst/>
          </a:prstGeom>
          <a:noFill/>
        </p:spPr>
        <p:txBody>
          <a:bodyPr wrap="none" rtlCol="0">
            <a:spAutoFit/>
          </a:bodyPr>
          <a:lstStyle/>
          <a:p>
            <a:r>
              <a:rPr lang="fr-FR" dirty="0" smtClean="0"/>
              <a:t>Sulfolobus</a:t>
            </a:r>
            <a:endParaRPr lang="fr-FR" dirty="0"/>
          </a:p>
        </p:txBody>
      </p:sp>
    </p:spTree>
    <p:extLst>
      <p:ext uri="{BB962C8B-B14F-4D97-AF65-F5344CB8AC3E}">
        <p14:creationId xmlns:p14="http://schemas.microsoft.com/office/powerpoint/2010/main" val="244808004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332656"/>
            <a:ext cx="8686800" cy="838200"/>
          </a:xfrm>
        </p:spPr>
        <p:txBody>
          <a:bodyPr>
            <a:normAutofit/>
          </a:bodyPr>
          <a:lstStyle/>
          <a:p>
            <a:r>
              <a:rPr lang="fr-FR" dirty="0" smtClean="0"/>
              <a:t>Phytoremediation </a:t>
            </a:r>
            <a:endParaRPr lang="fr-FR" dirty="0"/>
          </a:p>
        </p:txBody>
      </p:sp>
      <p:sp>
        <p:nvSpPr>
          <p:cNvPr id="3" name="Content Placeholder 2"/>
          <p:cNvSpPr>
            <a:spLocks noGrp="1"/>
          </p:cNvSpPr>
          <p:nvPr>
            <p:ph idx="1"/>
          </p:nvPr>
        </p:nvSpPr>
        <p:spPr/>
        <p:txBody>
          <a:bodyPr/>
          <a:lstStyle/>
          <a:p>
            <a:pPr marL="0" indent="0">
              <a:buNone/>
            </a:pPr>
            <a:r>
              <a:rPr lang="fr-FR" dirty="0" smtClean="0"/>
              <a:t>       Utilisation des plantes pour dépolluer le sol est une technique efficace et sure, peu couteuse, rentable</a:t>
            </a:r>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44</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933" y="2670635"/>
            <a:ext cx="4814729" cy="3511242"/>
          </a:xfrm>
          <a:prstGeom prst="rect">
            <a:avLst/>
          </a:prstGeom>
        </p:spPr>
      </p:pic>
      <p:sp>
        <p:nvSpPr>
          <p:cNvPr id="7" name="ZoneTexte 6"/>
          <p:cNvSpPr txBox="1"/>
          <p:nvPr/>
        </p:nvSpPr>
        <p:spPr>
          <a:xfrm>
            <a:off x="2469358" y="6172375"/>
            <a:ext cx="4718588" cy="646331"/>
          </a:xfrm>
          <a:prstGeom prst="rect">
            <a:avLst/>
          </a:prstGeom>
          <a:noFill/>
        </p:spPr>
        <p:txBody>
          <a:bodyPr wrap="square" rtlCol="0">
            <a:spAutoFit/>
          </a:bodyPr>
          <a:lstStyle/>
          <a:p>
            <a:r>
              <a:rPr lang="fr-FR" dirty="0"/>
              <a:t>Rinorea Niccolifera, une plante qui absorbe les métaux lourds</a:t>
            </a:r>
          </a:p>
        </p:txBody>
      </p:sp>
    </p:spTree>
    <p:extLst>
      <p:ext uri="{BB962C8B-B14F-4D97-AF65-F5344CB8AC3E}">
        <p14:creationId xmlns:p14="http://schemas.microsoft.com/office/powerpoint/2010/main" val="2104698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686800" cy="576064"/>
          </a:xfrm>
        </p:spPr>
        <p:txBody>
          <a:bodyPr>
            <a:normAutofit fontScale="90000"/>
          </a:bodyPr>
          <a:lstStyle/>
          <a:p>
            <a:r>
              <a:rPr lang="fr-FR" dirty="0" smtClean="0"/>
              <a:t>II-1- Actions pouvant être menées au sein DES COLLECTIVITES TERRITORIALES</a:t>
            </a:r>
            <a:endParaRPr lang="fr-FR" dirty="0"/>
          </a:p>
        </p:txBody>
      </p:sp>
      <p:sp>
        <p:nvSpPr>
          <p:cNvPr id="3" name="Content Placeholder 2"/>
          <p:cNvSpPr>
            <a:spLocks noGrp="1"/>
          </p:cNvSpPr>
          <p:nvPr>
            <p:ph idx="1"/>
          </p:nvPr>
        </p:nvSpPr>
        <p:spPr>
          <a:xfrm>
            <a:off x="304800" y="1268760"/>
            <a:ext cx="8686800" cy="4811365"/>
          </a:xfrm>
        </p:spPr>
        <p:txBody>
          <a:bodyPr>
            <a:normAutofit fontScale="92500"/>
          </a:bodyPr>
          <a:lstStyle/>
          <a:p>
            <a:pPr marL="0" indent="0" algn="ctr">
              <a:buNone/>
            </a:pPr>
            <a:r>
              <a:rPr lang="fr-FR" u="sng" dirty="0" smtClean="0">
                <a:solidFill>
                  <a:schemeClr val="accent1">
                    <a:lumMod val="75000"/>
                  </a:schemeClr>
                </a:solidFill>
              </a:rPr>
              <a:t>Actions préventives </a:t>
            </a:r>
          </a:p>
          <a:p>
            <a:pPr>
              <a:buFont typeface="Wingdings" pitchFamily="2" charset="2"/>
              <a:buChar char="ü"/>
            </a:pPr>
            <a:r>
              <a:rPr lang="fr-FR" dirty="0" smtClean="0"/>
              <a:t>Approfondir l’état des connaissances des milieux </a:t>
            </a:r>
          </a:p>
          <a:p>
            <a:pPr>
              <a:buFont typeface="Wingdings" pitchFamily="2" charset="2"/>
              <a:buChar char="ü"/>
            </a:pPr>
            <a:r>
              <a:rPr lang="fr-FR" dirty="0" smtClean="0"/>
              <a:t>Application des plans de contrôle et de surveillance des résidus des pesticides </a:t>
            </a:r>
          </a:p>
          <a:p>
            <a:pPr>
              <a:buFont typeface="Wingdings" pitchFamily="2" charset="2"/>
              <a:buChar char="ü"/>
            </a:pPr>
            <a:r>
              <a:rPr lang="fr-FR" dirty="0" smtClean="0"/>
              <a:t>Consolider le diapositif de surveillance de l’état de santé des populations, et approfondir la connaissance des effets sur la santé </a:t>
            </a:r>
          </a:p>
          <a:p>
            <a:pPr marL="0" indent="0" algn="ctr">
              <a:buNone/>
            </a:pPr>
            <a:r>
              <a:rPr lang="fr-FR" u="sng" dirty="0">
                <a:solidFill>
                  <a:schemeClr val="accent1">
                    <a:lumMod val="75000"/>
                  </a:schemeClr>
                </a:solidFill>
              </a:rPr>
              <a:t>Actions répressives</a:t>
            </a:r>
          </a:p>
          <a:p>
            <a:pPr>
              <a:buFont typeface="Wingdings" pitchFamily="2" charset="2"/>
              <a:buChar char="ü"/>
            </a:pPr>
            <a:r>
              <a:rPr lang="fr-FR" dirty="0"/>
              <a:t>Le principe de pollueur payeur </a:t>
            </a:r>
          </a:p>
          <a:p>
            <a:pPr>
              <a:buFont typeface="Wingdings" pitchFamily="2" charset="2"/>
              <a:buChar char="ü"/>
            </a:pPr>
            <a:endParaRPr lang="fr-FR" dirty="0" smtClean="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45</a:t>
            </a:fld>
            <a:endParaRPr lang="fr-FR"/>
          </a:p>
        </p:txBody>
      </p:sp>
    </p:spTree>
    <p:extLst>
      <p:ext uri="{BB962C8B-B14F-4D97-AF65-F5344CB8AC3E}">
        <p14:creationId xmlns:p14="http://schemas.microsoft.com/office/powerpoint/2010/main" val="3456784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884096" cy="1008112"/>
          </a:xfrm>
        </p:spPr>
        <p:txBody>
          <a:bodyPr>
            <a:normAutofit fontScale="90000"/>
          </a:bodyPr>
          <a:lstStyle/>
          <a:p>
            <a:r>
              <a:rPr lang="fr-FR" dirty="0" smtClean="0"/>
              <a:t>2- les acteurs clés en matière de pollution des sols </a:t>
            </a:r>
            <a:endParaRPr lang="fr-FR" dirty="0"/>
          </a:p>
        </p:txBody>
      </p:sp>
      <p:sp>
        <p:nvSpPr>
          <p:cNvPr id="3" name="Content Placeholder 2"/>
          <p:cNvSpPr>
            <a:spLocks noGrp="1"/>
          </p:cNvSpPr>
          <p:nvPr>
            <p:ph idx="1"/>
          </p:nvPr>
        </p:nvSpPr>
        <p:spPr>
          <a:xfrm>
            <a:off x="424362" y="2332037"/>
            <a:ext cx="8686800" cy="4525963"/>
          </a:xfrm>
        </p:spPr>
        <p:txBody>
          <a:bodyPr/>
          <a:lstStyle/>
          <a:p>
            <a:pPr>
              <a:buFont typeface="Wingdings" pitchFamily="2" charset="2"/>
              <a:buChar char="v"/>
            </a:pPr>
            <a:r>
              <a:rPr lang="fr-FR" dirty="0" smtClean="0"/>
              <a:t>Le ministère d’</a:t>
            </a:r>
            <a:r>
              <a:rPr lang="fr-FR" dirty="0"/>
              <a:t>é</a:t>
            </a:r>
            <a:r>
              <a:rPr lang="fr-FR" dirty="0" smtClean="0"/>
              <a:t>cologie, du développement durale , des transports et de logement (MEDDTL)</a:t>
            </a:r>
          </a:p>
          <a:p>
            <a:pPr>
              <a:buFont typeface="Wingdings" pitchFamily="2" charset="2"/>
              <a:buChar char="v"/>
            </a:pPr>
            <a:r>
              <a:rPr lang="fr-FR" dirty="0" smtClean="0"/>
              <a:t>Institut National de l’environnement Industriel des risques (INEIR)</a:t>
            </a:r>
          </a:p>
          <a:p>
            <a:pPr>
              <a:buFont typeface="Wingdings" pitchFamily="2" charset="2"/>
              <a:buChar char="v"/>
            </a:pPr>
            <a:r>
              <a:rPr lang="fr-FR" dirty="0" smtClean="0"/>
              <a:t>L’agence De l’environnement et de la Maitrise de l’</a:t>
            </a:r>
            <a:r>
              <a:rPr lang="fr-FR" dirty="0" err="1" smtClean="0"/>
              <a:t>energie</a:t>
            </a:r>
            <a:r>
              <a:rPr lang="fr-FR" dirty="0"/>
              <a:t> </a:t>
            </a:r>
            <a:r>
              <a:rPr lang="fr-FR" dirty="0" smtClean="0"/>
              <a:t>(ADEME)…</a:t>
            </a:r>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46</a:t>
            </a:fld>
            <a:endParaRPr lang="fr-FR"/>
          </a:p>
        </p:txBody>
      </p:sp>
      <p:sp>
        <p:nvSpPr>
          <p:cNvPr id="6" name="Rectangle 5"/>
          <p:cNvSpPr/>
          <p:nvPr/>
        </p:nvSpPr>
        <p:spPr>
          <a:xfrm>
            <a:off x="755576" y="1412776"/>
            <a:ext cx="7249970" cy="646331"/>
          </a:xfrm>
          <a:prstGeom prst="rect">
            <a:avLst/>
          </a:prstGeom>
          <a:noFill/>
        </p:spPr>
        <p:txBody>
          <a:bodyPr wrap="square" lIns="91440" tIns="45720" rIns="91440" bIns="45720">
            <a:spAutoFit/>
          </a:bodyPr>
          <a:lstStyle/>
          <a:p>
            <a:pPr algn="ctr"/>
            <a:r>
              <a:rPr lang="fr-FR" sz="3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Acteurs publiques </a:t>
            </a:r>
            <a:endParaRPr lang="fr-FR" sz="3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Tree>
    <p:extLst>
      <p:ext uri="{BB962C8B-B14F-4D97-AF65-F5344CB8AC3E}">
        <p14:creationId xmlns:p14="http://schemas.microsoft.com/office/powerpoint/2010/main" val="334608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fr-FR" b="1" dirty="0">
                <a:ln w="31550" cmpd="sng">
                  <a:gradFill>
                    <a:gsLst>
                      <a:gs pos="70000">
                        <a:srgbClr val="C17529">
                          <a:shade val="50000"/>
                          <a:satMod val="190000"/>
                        </a:srgbClr>
                      </a:gs>
                      <a:gs pos="0">
                        <a:srgbClr val="C17529">
                          <a:tint val="77000"/>
                          <a:satMod val="180000"/>
                        </a:srgbClr>
                      </a:gs>
                    </a:gsLst>
                    <a:lin ang="5400000"/>
                  </a:gradFill>
                  <a:prstDash val="solid"/>
                </a:ln>
                <a:solidFill>
                  <a:srgbClr val="C17529">
                    <a:tint val="15000"/>
                    <a:satMod val="200000"/>
                  </a:srgbClr>
                </a:solidFill>
                <a:effectLst>
                  <a:outerShdw blurRad="50800" dist="40000" dir="5400000" algn="tl" rotWithShape="0">
                    <a:srgbClr val="000000">
                      <a:shade val="5000"/>
                      <a:satMod val="120000"/>
                      <a:alpha val="33000"/>
                    </a:srgbClr>
                  </a:outerShdw>
                </a:effectLst>
              </a:rPr>
              <a:t>Acteurs privés</a:t>
            </a:r>
            <a:r>
              <a:rPr lang="fr-FR" dirty="0"/>
              <a:t/>
            </a:r>
            <a:br>
              <a:rPr lang="fr-FR" dirty="0"/>
            </a:b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47</a:t>
            </a:fld>
            <a:endParaRPr lang="fr-FR"/>
          </a:p>
        </p:txBody>
      </p:sp>
      <p:graphicFrame>
        <p:nvGraphicFramePr>
          <p:cNvPr id="7" name="Diagram 6"/>
          <p:cNvGraphicFramePr/>
          <p:nvPr>
            <p:extLst>
              <p:ext uri="{D42A27DB-BD31-4B8C-83A1-F6EECF244321}">
                <p14:modId xmlns:p14="http://schemas.microsoft.com/office/powerpoint/2010/main" val="637134720"/>
              </p:ext>
            </p:extLst>
          </p:nvPr>
        </p:nvGraphicFramePr>
        <p:xfrm>
          <a:off x="899592" y="1397000"/>
          <a:ext cx="67204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1674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686800" cy="838200"/>
          </a:xfrm>
        </p:spPr>
        <p:txBody>
          <a:bodyPr/>
          <a:lstStyle/>
          <a:p>
            <a:pPr algn="ctr"/>
            <a:r>
              <a:rPr lang="fr-FR" dirty="0" smtClean="0"/>
              <a:t>CONCLUSION</a:t>
            </a:r>
            <a:endParaRPr lang="fr-FR" dirty="0"/>
          </a:p>
        </p:txBody>
      </p:sp>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48</a:t>
            </a:fld>
            <a:endParaRPr lang="fr-FR"/>
          </a:p>
        </p:txBody>
      </p:sp>
      <p:sp>
        <p:nvSpPr>
          <p:cNvPr id="3" name="TextBox 2"/>
          <p:cNvSpPr txBox="1"/>
          <p:nvPr/>
        </p:nvSpPr>
        <p:spPr>
          <a:xfrm>
            <a:off x="827584" y="2132856"/>
            <a:ext cx="7704856" cy="3046988"/>
          </a:xfrm>
          <a:prstGeom prst="rect">
            <a:avLst/>
          </a:prstGeom>
          <a:noFill/>
        </p:spPr>
        <p:txBody>
          <a:bodyPr wrap="square" rtlCol="0">
            <a:spAutoFit/>
          </a:bodyPr>
          <a:lstStyle/>
          <a:p>
            <a:r>
              <a:rPr lang="fr-FR" dirty="0" smtClean="0"/>
              <a:t>        </a:t>
            </a:r>
            <a:r>
              <a:rPr lang="fr-FR" sz="2400" dirty="0" smtClean="0">
                <a:latin typeface="+mj-lt"/>
              </a:rPr>
              <a:t>Le sol est une matière première précieuse, non renouvelable qui est plus en plus menacées par les comportements destructifs de l’</a:t>
            </a:r>
            <a:r>
              <a:rPr lang="fr-FR" sz="2400" dirty="0" err="1">
                <a:latin typeface="+mj-lt"/>
              </a:rPr>
              <a:t>e</a:t>
            </a:r>
            <a:r>
              <a:rPr lang="fr-FR" sz="2400" dirty="0" err="1" smtClean="0">
                <a:latin typeface="+mj-lt"/>
              </a:rPr>
              <a:t>tre</a:t>
            </a:r>
            <a:r>
              <a:rPr lang="fr-FR" sz="2400" dirty="0" smtClean="0">
                <a:latin typeface="+mj-lt"/>
              </a:rPr>
              <a:t> humain. Nous sommes responsables des sols qui nous procurent des alimentaires, de l’eau et de l’air, et il est nécessaire de prendre des mesures dès aujourd’hui pour s’assurer que nous disposerons de sols sain un futur durable et libéré de la faim. Soyez la solution à pollution des sols !</a:t>
            </a:r>
            <a:endParaRPr lang="fr-FR" sz="2400" dirty="0">
              <a:latin typeface="+mj-lt"/>
            </a:endParaRPr>
          </a:p>
        </p:txBody>
      </p:sp>
    </p:spTree>
    <p:extLst>
      <p:ext uri="{BB962C8B-B14F-4D97-AF65-F5344CB8AC3E}">
        <p14:creationId xmlns:p14="http://schemas.microsoft.com/office/powerpoint/2010/main" val="1305182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2D3C0-C763-47D5-A5C9-EB39B561B7D4}" type="datetime1">
              <a:rPr lang="fr-FR" smtClean="0"/>
              <a:t>05/05/2021</a:t>
            </a:fld>
            <a:endParaRPr lang="fr-FR"/>
          </a:p>
        </p:txBody>
      </p:sp>
      <p:sp>
        <p:nvSpPr>
          <p:cNvPr id="5" name="Slide Number Placeholder 4"/>
          <p:cNvSpPr>
            <a:spLocks noGrp="1"/>
          </p:cNvSpPr>
          <p:nvPr>
            <p:ph type="sldNum" sz="quarter" idx="12"/>
          </p:nvPr>
        </p:nvSpPr>
        <p:spPr/>
        <p:txBody>
          <a:bodyPr/>
          <a:lstStyle/>
          <a:p>
            <a:fld id="{925210A0-7D03-49CA-99B3-CA46FFD9E7DB}" type="slidenum">
              <a:rPr lang="fr-FR" smtClean="0"/>
              <a:t>49</a:t>
            </a:fld>
            <a:endParaRPr lang="fr-FR"/>
          </a:p>
        </p:txBody>
      </p:sp>
      <p:sp>
        <p:nvSpPr>
          <p:cNvPr id="7" name="Rectangle 6"/>
          <p:cNvSpPr/>
          <p:nvPr/>
        </p:nvSpPr>
        <p:spPr>
          <a:xfrm>
            <a:off x="114837" y="3068959"/>
            <a:ext cx="9029163" cy="1754326"/>
          </a:xfrm>
          <a:prstGeom prst="rect">
            <a:avLst/>
          </a:prstGeom>
          <a:noFill/>
        </p:spPr>
        <p:txBody>
          <a:bodyPr wrap="square" lIns="91440" tIns="45720" rIns="91440" bIns="45720">
            <a:spAutoFit/>
          </a:bodyPr>
          <a:lstStyle/>
          <a:p>
            <a:pPr algn="ctr"/>
            <a:r>
              <a:rPr lang="fr-F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MERCI </a:t>
            </a:r>
            <a:r>
              <a:rPr lang="fr-F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POUR </a:t>
            </a:r>
            <a:r>
              <a:rPr lang="fr-F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VOTRE ATTENTION </a:t>
            </a:r>
            <a:endParaRPr lang="fr-FR"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100206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475656" y="361201"/>
            <a:ext cx="1938351" cy="523220"/>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sol</a:t>
            </a:r>
            <a:endParaRPr lang="fr-FR" sz="2800" dirty="0">
              <a:solidFill>
                <a:schemeClr val="tx2">
                  <a:lumMod val="90000"/>
                </a:schemeClr>
              </a:solidFill>
              <a:latin typeface="Arial Black" pitchFamily="34" charset="0"/>
            </a:endParaRPr>
          </a:p>
        </p:txBody>
      </p:sp>
      <p:sp>
        <p:nvSpPr>
          <p:cNvPr id="5" name="Espace réservé de la date 4"/>
          <p:cNvSpPr>
            <a:spLocks noGrp="1"/>
          </p:cNvSpPr>
          <p:nvPr>
            <p:ph type="dt" sz="half" idx="10"/>
          </p:nvPr>
        </p:nvSpPr>
        <p:spPr/>
        <p:txBody>
          <a:bodyPr/>
          <a:lstStyle/>
          <a:p>
            <a:fld id="{7792B3D0-AF65-4CB2-AE3B-1832868BC311}" type="datetime1">
              <a:rPr lang="fr-FR" smtClean="0"/>
              <a:t>05/05/2021</a:t>
            </a:fld>
            <a:endParaRPr lang="fr-FR"/>
          </a:p>
        </p:txBody>
      </p:sp>
      <p:sp>
        <p:nvSpPr>
          <p:cNvPr id="6" name="Espace réservé du numéro de diapositive 5"/>
          <p:cNvSpPr>
            <a:spLocks noGrp="1"/>
          </p:cNvSpPr>
          <p:nvPr>
            <p:ph type="sldNum" sz="quarter" idx="12"/>
          </p:nvPr>
        </p:nvSpPr>
        <p:spPr/>
        <p:txBody>
          <a:bodyPr/>
          <a:lstStyle/>
          <a:p>
            <a:fld id="{925210A0-7D03-49CA-99B3-CA46FFD9E7DB}" type="slidenum">
              <a:rPr lang="fr-FR" smtClean="0"/>
              <a:t>5</a:t>
            </a:fld>
            <a:endParaRPr lang="fr-FR"/>
          </a:p>
        </p:txBody>
      </p:sp>
      <p:sp>
        <p:nvSpPr>
          <p:cNvPr id="8" name="ZoneTexte 7"/>
          <p:cNvSpPr txBox="1"/>
          <p:nvPr/>
        </p:nvSpPr>
        <p:spPr>
          <a:xfrm>
            <a:off x="467544" y="1484784"/>
            <a:ext cx="2808312"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marL="342900" indent="-342900">
              <a:buFont typeface="+mj-lt"/>
              <a:buAutoNum type="arabicParenR"/>
            </a:pPr>
            <a:r>
              <a:rPr lang="fr-MA" dirty="0" smtClean="0"/>
              <a:t>Définition </a:t>
            </a:r>
            <a:endParaRPr lang="fr-FR" dirty="0"/>
          </a:p>
        </p:txBody>
      </p:sp>
      <p:sp>
        <p:nvSpPr>
          <p:cNvPr id="9" name="ZoneTexte 8"/>
          <p:cNvSpPr txBox="1"/>
          <p:nvPr/>
        </p:nvSpPr>
        <p:spPr>
          <a:xfrm>
            <a:off x="467544" y="2060848"/>
            <a:ext cx="3456384" cy="2031325"/>
          </a:xfrm>
          <a:prstGeom prst="rect">
            <a:avLst/>
          </a:prstGeom>
          <a:noFill/>
        </p:spPr>
        <p:txBody>
          <a:bodyPr wrap="square" rtlCol="0">
            <a:spAutoFit/>
          </a:bodyPr>
          <a:lstStyle/>
          <a:p>
            <a:r>
              <a:rPr lang="fr-MA" dirty="0" smtClean="0"/>
              <a:t>Le sol est la couche superficielle de la terre, épaisse de quelque millimètres à plusieurs dizaines de mètre, caractérisé par la présence de  nombreux être vivants.</a:t>
            </a:r>
            <a:endParaRPr lang="fr-FR" dirty="0" smtClean="0"/>
          </a:p>
          <a:p>
            <a:endParaRPr lang="fr-FR"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573" y="1187460"/>
            <a:ext cx="5529808" cy="2764904"/>
          </a:xfrm>
          <a:prstGeom prst="rect">
            <a:avLst/>
          </a:prstGeom>
        </p:spPr>
      </p:pic>
      <p:graphicFrame>
        <p:nvGraphicFramePr>
          <p:cNvPr id="16" name="Graphique 15"/>
          <p:cNvGraphicFramePr/>
          <p:nvPr>
            <p:extLst>
              <p:ext uri="{D42A27DB-BD31-4B8C-83A1-F6EECF244321}">
                <p14:modId xmlns:p14="http://schemas.microsoft.com/office/powerpoint/2010/main" val="3382728416"/>
              </p:ext>
            </p:extLst>
          </p:nvPr>
        </p:nvGraphicFramePr>
        <p:xfrm>
          <a:off x="1547664" y="3645024"/>
          <a:ext cx="6096000" cy="29838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22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80">
                                          <p:stCondLst>
                                            <p:cond delay="0"/>
                                          </p:stCondLst>
                                        </p:cTn>
                                        <p:tgtEl>
                                          <p:spTgt spid="16"/>
                                        </p:tgtEl>
                                      </p:cBhvr>
                                    </p:animEffect>
                                    <p:anim calcmode="lin" valueType="num">
                                      <p:cBhvr>
                                        <p:cTn id="2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6" dur="26">
                                          <p:stCondLst>
                                            <p:cond delay="650"/>
                                          </p:stCondLst>
                                        </p:cTn>
                                        <p:tgtEl>
                                          <p:spTgt spid="16"/>
                                        </p:tgtEl>
                                      </p:cBhvr>
                                      <p:to x="100000" y="60000"/>
                                    </p:animScale>
                                    <p:animScale>
                                      <p:cBhvr>
                                        <p:cTn id="27" dur="166" decel="50000">
                                          <p:stCondLst>
                                            <p:cond delay="676"/>
                                          </p:stCondLst>
                                        </p:cTn>
                                        <p:tgtEl>
                                          <p:spTgt spid="16"/>
                                        </p:tgtEl>
                                      </p:cBhvr>
                                      <p:to x="100000" y="100000"/>
                                    </p:animScale>
                                    <p:animScale>
                                      <p:cBhvr>
                                        <p:cTn id="28" dur="26">
                                          <p:stCondLst>
                                            <p:cond delay="1312"/>
                                          </p:stCondLst>
                                        </p:cTn>
                                        <p:tgtEl>
                                          <p:spTgt spid="16"/>
                                        </p:tgtEl>
                                      </p:cBhvr>
                                      <p:to x="100000" y="80000"/>
                                    </p:animScale>
                                    <p:animScale>
                                      <p:cBhvr>
                                        <p:cTn id="29" dur="166" decel="50000">
                                          <p:stCondLst>
                                            <p:cond delay="1338"/>
                                          </p:stCondLst>
                                        </p:cTn>
                                        <p:tgtEl>
                                          <p:spTgt spid="16"/>
                                        </p:tgtEl>
                                      </p:cBhvr>
                                      <p:to x="100000" y="100000"/>
                                    </p:animScale>
                                    <p:animScale>
                                      <p:cBhvr>
                                        <p:cTn id="30" dur="26">
                                          <p:stCondLst>
                                            <p:cond delay="1642"/>
                                          </p:stCondLst>
                                        </p:cTn>
                                        <p:tgtEl>
                                          <p:spTgt spid="16"/>
                                        </p:tgtEl>
                                      </p:cBhvr>
                                      <p:to x="100000" y="90000"/>
                                    </p:animScale>
                                    <p:animScale>
                                      <p:cBhvr>
                                        <p:cTn id="31" dur="166" decel="50000">
                                          <p:stCondLst>
                                            <p:cond delay="1668"/>
                                          </p:stCondLst>
                                        </p:cTn>
                                        <p:tgtEl>
                                          <p:spTgt spid="16"/>
                                        </p:tgtEl>
                                      </p:cBhvr>
                                      <p:to x="100000" y="100000"/>
                                    </p:animScale>
                                    <p:animScale>
                                      <p:cBhvr>
                                        <p:cTn id="32" dur="26">
                                          <p:stCondLst>
                                            <p:cond delay="1808"/>
                                          </p:stCondLst>
                                        </p:cTn>
                                        <p:tgtEl>
                                          <p:spTgt spid="16"/>
                                        </p:tgtEl>
                                      </p:cBhvr>
                                      <p:to x="100000" y="95000"/>
                                    </p:animScale>
                                    <p:animScale>
                                      <p:cBhvr>
                                        <p:cTn id="33"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Graphic spid="1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6</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435959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Caractéristique </a:t>
            </a:r>
            <a:r>
              <a:rPr lang="fr-MA" dirty="0"/>
              <a:t>physico-chimique du sol </a:t>
            </a:r>
            <a:endParaRPr lang="fr-FR" dirty="0"/>
          </a:p>
        </p:txBody>
      </p:sp>
      <p:sp>
        <p:nvSpPr>
          <p:cNvPr id="9" name="ZoneTexte 8"/>
          <p:cNvSpPr txBox="1"/>
          <p:nvPr/>
        </p:nvSpPr>
        <p:spPr>
          <a:xfrm>
            <a:off x="1259632" y="2071442"/>
            <a:ext cx="1795748" cy="369332"/>
          </a:xfrm>
          <a:prstGeom prst="rect">
            <a:avLst/>
          </a:prstGeom>
          <a:noFill/>
        </p:spPr>
        <p:txBody>
          <a:bodyPr wrap="none" rtlCol="0">
            <a:spAutoFit/>
          </a:bodyPr>
          <a:lstStyle/>
          <a:p>
            <a:r>
              <a:rPr lang="fr-MA"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La texture du sol</a:t>
            </a:r>
            <a:endParaRPr lang="fr-FR"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135" y="2067911"/>
            <a:ext cx="3857811" cy="4404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ZoneTexte 10"/>
          <p:cNvSpPr txBox="1"/>
          <p:nvPr/>
        </p:nvSpPr>
        <p:spPr>
          <a:xfrm>
            <a:off x="318924" y="3243064"/>
            <a:ext cx="4176463" cy="1477328"/>
          </a:xfrm>
          <a:prstGeom prst="rect">
            <a:avLst/>
          </a:prstGeom>
          <a:noFill/>
        </p:spPr>
        <p:txBody>
          <a:bodyPr wrap="square" rtlCol="0">
            <a:spAutoFit/>
          </a:bodyPr>
          <a:lstStyle/>
          <a:p>
            <a:pPr marL="285750" indent="-285750">
              <a:buFont typeface="Wingdings" pitchFamily="2" charset="2"/>
              <a:buChar char="v"/>
            </a:pPr>
            <a:r>
              <a:rPr lang="fr-MA" dirty="0" smtClean="0"/>
              <a:t>C’est la proportion des particules minérales de différents tailles qui composent le sol, y compris  L’argile, limon et le sable.</a:t>
            </a:r>
            <a:endParaRPr lang="fr-FR" dirty="0" smtClean="0"/>
          </a:p>
          <a:p>
            <a:pPr marL="285750" indent="-285750">
              <a:buFont typeface="Wingdings" pitchFamily="2" charset="2"/>
              <a:buChar char="v"/>
            </a:pPr>
            <a:endParaRPr lang="fr-FR" dirty="0"/>
          </a:p>
        </p:txBody>
      </p:sp>
    </p:spTree>
    <p:extLst>
      <p:ext uri="{BB962C8B-B14F-4D97-AF65-F5344CB8AC3E}">
        <p14:creationId xmlns:p14="http://schemas.microsoft.com/office/powerpoint/2010/main" val="9038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7</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435959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Caractéristique </a:t>
            </a:r>
            <a:r>
              <a:rPr lang="fr-MA" dirty="0"/>
              <a:t>physico-chimique du sol </a:t>
            </a:r>
            <a:endParaRPr lang="fr-FR" dirty="0"/>
          </a:p>
        </p:txBody>
      </p:sp>
      <p:sp>
        <p:nvSpPr>
          <p:cNvPr id="9" name="ZoneTexte 8"/>
          <p:cNvSpPr txBox="1"/>
          <p:nvPr/>
        </p:nvSpPr>
        <p:spPr>
          <a:xfrm>
            <a:off x="1259632" y="2076523"/>
            <a:ext cx="2061783" cy="369332"/>
          </a:xfrm>
          <a:prstGeom prst="rect">
            <a:avLst/>
          </a:prstGeom>
          <a:noFill/>
        </p:spPr>
        <p:txBody>
          <a:bodyPr wrap="none" rtlCol="0">
            <a:spAutoFit/>
          </a:bodyPr>
          <a:lstStyle/>
          <a:p>
            <a:r>
              <a:rPr lang="fr-MA"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La structure du sol</a:t>
            </a:r>
            <a:endParaRPr lang="fr-FR"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53612" r="4899" b="53488"/>
          <a:stretch/>
        </p:blipFill>
        <p:spPr>
          <a:xfrm>
            <a:off x="3563888" y="3626997"/>
            <a:ext cx="1656184" cy="1599055"/>
          </a:xfrm>
          <a:prstGeom prst="flowChartConnector">
            <a:avLst/>
          </a:prstGeom>
        </p:spPr>
      </p:pic>
      <p:pic>
        <p:nvPicPr>
          <p:cNvPr id="13" name="Image 12"/>
          <p:cNvPicPr>
            <a:picLocks noChangeAspect="1"/>
          </p:cNvPicPr>
          <p:nvPr/>
        </p:nvPicPr>
        <p:blipFill rotWithShape="1">
          <a:blip r:embed="rId2">
            <a:extLst>
              <a:ext uri="{28A0092B-C50C-407E-A947-70E740481C1C}">
                <a14:useLocalDpi xmlns:a14="http://schemas.microsoft.com/office/drawing/2010/main" val="0"/>
              </a:ext>
            </a:extLst>
          </a:blip>
          <a:srcRect l="50699" t="48203" r="8944" b="3382"/>
          <a:stretch/>
        </p:blipFill>
        <p:spPr>
          <a:xfrm>
            <a:off x="6660232" y="3645024"/>
            <a:ext cx="1512772" cy="1563002"/>
          </a:xfrm>
          <a:prstGeom prst="flowChartConnector">
            <a:avLst/>
          </a:prstGeom>
        </p:spPr>
      </p:pic>
      <p:pic>
        <p:nvPicPr>
          <p:cNvPr id="14" name="Image 13"/>
          <p:cNvPicPr>
            <a:picLocks noChangeAspect="1"/>
          </p:cNvPicPr>
          <p:nvPr/>
        </p:nvPicPr>
        <p:blipFill rotWithShape="1">
          <a:blip r:embed="rId2">
            <a:extLst>
              <a:ext uri="{28A0092B-C50C-407E-A947-70E740481C1C}">
                <a14:useLocalDpi xmlns:a14="http://schemas.microsoft.com/office/drawing/2010/main" val="0"/>
              </a:ext>
            </a:extLst>
          </a:blip>
          <a:srcRect l="4353" t="42354" r="56538" b="9733"/>
          <a:stretch/>
        </p:blipFill>
        <p:spPr>
          <a:xfrm>
            <a:off x="559095" y="3549998"/>
            <a:ext cx="1547647" cy="1632959"/>
          </a:xfrm>
          <a:prstGeom prst="flowChartConnector">
            <a:avLst/>
          </a:prstGeom>
        </p:spPr>
      </p:pic>
      <p:sp>
        <p:nvSpPr>
          <p:cNvPr id="15" name="ZoneTexte 14"/>
          <p:cNvSpPr txBox="1"/>
          <p:nvPr/>
        </p:nvSpPr>
        <p:spPr>
          <a:xfrm>
            <a:off x="467544" y="2445854"/>
            <a:ext cx="8239763" cy="646331"/>
          </a:xfrm>
          <a:prstGeom prst="rect">
            <a:avLst/>
          </a:prstGeom>
          <a:noFill/>
        </p:spPr>
        <p:txBody>
          <a:bodyPr wrap="square" rtlCol="0">
            <a:spAutoFit/>
          </a:bodyPr>
          <a:lstStyle/>
          <a:p>
            <a:pPr marL="285750" indent="-285750">
              <a:buFont typeface="Wingdings" pitchFamily="2" charset="2"/>
              <a:buChar char="v"/>
            </a:pPr>
            <a:r>
              <a:rPr lang="fr-MA" dirty="0" smtClean="0"/>
              <a:t>C’est le mode d’organisation des différents particules de sable, de limon et d’argile entre elles.</a:t>
            </a:r>
            <a:endParaRPr lang="fr-FR" dirty="0"/>
          </a:p>
        </p:txBody>
      </p:sp>
      <p:sp>
        <p:nvSpPr>
          <p:cNvPr id="16" name="ZoneTexte 15"/>
          <p:cNvSpPr txBox="1"/>
          <p:nvPr/>
        </p:nvSpPr>
        <p:spPr>
          <a:xfrm>
            <a:off x="539552" y="5288994"/>
            <a:ext cx="2736304" cy="1569660"/>
          </a:xfrm>
          <a:prstGeom prst="rect">
            <a:avLst/>
          </a:prstGeom>
          <a:noFill/>
        </p:spPr>
        <p:txBody>
          <a:bodyPr wrap="square" rtlCol="0">
            <a:spAutoFit/>
          </a:bodyPr>
          <a:lstStyle/>
          <a:p>
            <a:pPr marL="285750" indent="-285750">
              <a:buFont typeface="Wingdings" pitchFamily="2" charset="2"/>
              <a:buChar char="ü"/>
            </a:pPr>
            <a:r>
              <a:rPr lang="fr-MA" sz="1600" dirty="0" smtClean="0"/>
              <a:t>Noyés dans une masse d’argile.</a:t>
            </a:r>
          </a:p>
          <a:p>
            <a:pPr marL="285750" indent="-285750">
              <a:buFont typeface="Wingdings" pitchFamily="2" charset="2"/>
              <a:buChar char="ü"/>
            </a:pPr>
            <a:r>
              <a:rPr lang="fr-MA" sz="1600" dirty="0" smtClean="0"/>
              <a:t>Imperméable à l’eau et à l’air.</a:t>
            </a:r>
          </a:p>
          <a:p>
            <a:pPr marL="285750" indent="-285750">
              <a:buFont typeface="Wingdings" pitchFamily="2" charset="2"/>
              <a:buChar char="ü"/>
            </a:pPr>
            <a:r>
              <a:rPr lang="fr-MA" sz="1600" dirty="0" smtClean="0"/>
              <a:t>Difficile à travailler.</a:t>
            </a:r>
          </a:p>
          <a:p>
            <a:endParaRPr lang="fr-FR" sz="1600" dirty="0"/>
          </a:p>
        </p:txBody>
      </p:sp>
      <p:sp>
        <p:nvSpPr>
          <p:cNvPr id="17" name="ZoneTexte 16"/>
          <p:cNvSpPr txBox="1"/>
          <p:nvPr/>
        </p:nvSpPr>
        <p:spPr>
          <a:xfrm>
            <a:off x="3445684" y="5288994"/>
            <a:ext cx="2998523" cy="1323439"/>
          </a:xfrm>
          <a:prstGeom prst="rect">
            <a:avLst/>
          </a:prstGeom>
          <a:noFill/>
        </p:spPr>
        <p:txBody>
          <a:bodyPr wrap="square" rtlCol="0">
            <a:spAutoFit/>
          </a:bodyPr>
          <a:lstStyle/>
          <a:p>
            <a:pPr marL="285750" indent="-285750">
              <a:buFont typeface="Wingdings" pitchFamily="2" charset="2"/>
              <a:buChar char="ü"/>
            </a:pPr>
            <a:r>
              <a:rPr lang="fr-MA" sz="1600" dirty="0" smtClean="0"/>
              <a:t>Eléments sableux de tailles variables.</a:t>
            </a:r>
          </a:p>
          <a:p>
            <a:pPr marL="285750" indent="-285750">
              <a:buFont typeface="Wingdings" pitchFamily="2" charset="2"/>
              <a:buChar char="ü"/>
            </a:pPr>
            <a:r>
              <a:rPr lang="fr-MA" sz="1600" dirty="0" smtClean="0"/>
              <a:t>Sol filtrants, retiennent peu d’eau et d’éléments nutritifs.</a:t>
            </a:r>
          </a:p>
          <a:p>
            <a:endParaRPr lang="fr-MA" sz="1600" dirty="0" smtClean="0"/>
          </a:p>
        </p:txBody>
      </p:sp>
      <p:sp>
        <p:nvSpPr>
          <p:cNvPr id="18" name="ZoneTexte 17"/>
          <p:cNvSpPr txBox="1"/>
          <p:nvPr/>
        </p:nvSpPr>
        <p:spPr>
          <a:xfrm>
            <a:off x="6588224" y="5288994"/>
            <a:ext cx="2448272" cy="1569660"/>
          </a:xfrm>
          <a:prstGeom prst="rect">
            <a:avLst/>
          </a:prstGeom>
          <a:noFill/>
        </p:spPr>
        <p:txBody>
          <a:bodyPr wrap="square" rtlCol="0">
            <a:spAutoFit/>
          </a:bodyPr>
          <a:lstStyle/>
          <a:p>
            <a:pPr marL="285750" indent="-285750">
              <a:buFont typeface="Wingdings" pitchFamily="2" charset="2"/>
              <a:buChar char="ü"/>
            </a:pPr>
            <a:r>
              <a:rPr lang="fr-MA" sz="1600" dirty="0" smtClean="0"/>
              <a:t>Sableux lies en agrégats.</a:t>
            </a:r>
          </a:p>
          <a:p>
            <a:pPr marL="285750" indent="-285750">
              <a:buFont typeface="Wingdings" pitchFamily="2" charset="2"/>
              <a:buChar char="ü"/>
            </a:pPr>
            <a:r>
              <a:rPr lang="fr-MA" sz="1600" dirty="0" smtClean="0"/>
              <a:t>Un ciment argilo-humique.</a:t>
            </a:r>
          </a:p>
          <a:p>
            <a:pPr marL="285750" indent="-285750">
              <a:buFont typeface="Wingdings" pitchFamily="2" charset="2"/>
              <a:buChar char="ü"/>
            </a:pPr>
            <a:r>
              <a:rPr lang="fr-MA" sz="1600" dirty="0" smtClean="0"/>
              <a:t>Sol perméable ( bon aération .</a:t>
            </a:r>
            <a:endParaRPr lang="fr-FR" sz="1600" dirty="0"/>
          </a:p>
        </p:txBody>
      </p:sp>
      <p:sp>
        <p:nvSpPr>
          <p:cNvPr id="19" name="Rectangle 18"/>
          <p:cNvSpPr/>
          <p:nvPr/>
        </p:nvSpPr>
        <p:spPr>
          <a:xfrm>
            <a:off x="6804550" y="3136611"/>
            <a:ext cx="1224136" cy="28803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MA" sz="1600" b="1" dirty="0" smtClean="0">
                <a:solidFill>
                  <a:schemeClr val="bg2">
                    <a:lumMod val="50000"/>
                  </a:schemeClr>
                </a:solidFill>
              </a:rPr>
              <a:t>En agrégats</a:t>
            </a:r>
            <a:endParaRPr lang="fr-FR" sz="1600" b="1" dirty="0">
              <a:solidFill>
                <a:schemeClr val="bg2">
                  <a:lumMod val="50000"/>
                </a:schemeClr>
              </a:solidFill>
            </a:endParaRPr>
          </a:p>
        </p:txBody>
      </p:sp>
      <p:sp>
        <p:nvSpPr>
          <p:cNvPr id="20" name="Rectangle 19"/>
          <p:cNvSpPr/>
          <p:nvPr/>
        </p:nvSpPr>
        <p:spPr>
          <a:xfrm>
            <a:off x="3778802" y="3140968"/>
            <a:ext cx="1226356" cy="28367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MA" sz="1600" b="1" dirty="0" smtClean="0">
                <a:solidFill>
                  <a:schemeClr val="bg2">
                    <a:lumMod val="50000"/>
                  </a:schemeClr>
                </a:solidFill>
              </a:rPr>
              <a:t>particulaire</a:t>
            </a:r>
            <a:endParaRPr lang="fr-FR" b="1" dirty="0">
              <a:solidFill>
                <a:schemeClr val="bg2">
                  <a:lumMod val="50000"/>
                </a:schemeClr>
              </a:solidFill>
            </a:endParaRPr>
          </a:p>
        </p:txBody>
      </p:sp>
      <p:sp>
        <p:nvSpPr>
          <p:cNvPr id="21" name="Rectangle 20"/>
          <p:cNvSpPr/>
          <p:nvPr/>
        </p:nvSpPr>
        <p:spPr>
          <a:xfrm>
            <a:off x="720850" y="3136611"/>
            <a:ext cx="1224136" cy="28803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MA" sz="1600" b="1" dirty="0" smtClean="0">
                <a:solidFill>
                  <a:schemeClr val="bg2">
                    <a:lumMod val="50000"/>
                  </a:schemeClr>
                </a:solidFill>
              </a:rPr>
              <a:t>compacte</a:t>
            </a:r>
            <a:endParaRPr lang="fr-FR" b="1" dirty="0">
              <a:solidFill>
                <a:schemeClr val="bg2">
                  <a:lumMod val="50000"/>
                </a:schemeClr>
              </a:solidFill>
            </a:endParaRPr>
          </a:p>
        </p:txBody>
      </p:sp>
    </p:spTree>
    <p:extLst>
      <p:ext uri="{BB962C8B-B14F-4D97-AF65-F5344CB8AC3E}">
        <p14:creationId xmlns:p14="http://schemas.microsoft.com/office/powerpoint/2010/main" val="5214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heel(1)">
                                      <p:cBhvr>
                                        <p:cTn id="20" dur="2000"/>
                                        <p:tgtEl>
                                          <p:spTgt spid="21"/>
                                        </p:tgtEl>
                                      </p:cBhvr>
                                    </p:animEffect>
                                  </p:childTnLst>
                                </p:cTn>
                              </p:par>
                              <p:par>
                                <p:cTn id="21" presetID="21"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heel(1)">
                                      <p:cBhvr>
                                        <p:cTn id="23" dur="20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heel(1)">
                                      <p:cBhvr>
                                        <p:cTn id="34" dur="2000"/>
                                        <p:tgtEl>
                                          <p:spTgt spid="7"/>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heel(1)">
                                      <p:cBhvr>
                                        <p:cTn id="37" dur="2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heel(1)">
                                      <p:cBhvr>
                                        <p:cTn id="49" dur="2000"/>
                                        <p:tgtEl>
                                          <p:spTgt spid="13"/>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heel(1)">
                                      <p:cBhvr>
                                        <p:cTn id="52" dur="2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7" grpId="0"/>
      <p:bldP spid="18" grpId="0"/>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8</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435959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Caractéristique </a:t>
            </a:r>
            <a:r>
              <a:rPr lang="fr-MA" dirty="0"/>
              <a:t>physico-chimique du sol </a:t>
            </a:r>
            <a:endParaRPr lang="fr-FR" dirty="0"/>
          </a:p>
        </p:txBody>
      </p:sp>
      <p:sp>
        <p:nvSpPr>
          <p:cNvPr id="9" name="ZoneTexte 8"/>
          <p:cNvSpPr txBox="1"/>
          <p:nvPr/>
        </p:nvSpPr>
        <p:spPr>
          <a:xfrm>
            <a:off x="1259632" y="2076523"/>
            <a:ext cx="1911742" cy="369332"/>
          </a:xfrm>
          <a:prstGeom prst="rect">
            <a:avLst/>
          </a:prstGeom>
          <a:noFill/>
        </p:spPr>
        <p:txBody>
          <a:bodyPr wrap="none" rtlCol="0">
            <a:spAutoFit/>
          </a:bodyPr>
          <a:lstStyle/>
          <a:p>
            <a:r>
              <a:rPr lang="fr-MA"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La porosité du sol</a:t>
            </a:r>
            <a:endParaRPr lang="fr-FR"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6" name="ZoneTexte 5"/>
          <p:cNvSpPr txBox="1"/>
          <p:nvPr/>
        </p:nvSpPr>
        <p:spPr>
          <a:xfrm>
            <a:off x="971600" y="2636912"/>
            <a:ext cx="7992888" cy="646331"/>
          </a:xfrm>
          <a:prstGeom prst="rect">
            <a:avLst/>
          </a:prstGeom>
          <a:noFill/>
        </p:spPr>
        <p:txBody>
          <a:bodyPr wrap="square" rtlCol="0">
            <a:spAutoFit/>
          </a:bodyPr>
          <a:lstStyle/>
          <a:p>
            <a:pPr marL="285750" indent="-285750">
              <a:buFont typeface="Wingdings" pitchFamily="2" charset="2"/>
              <a:buChar char="v"/>
            </a:pPr>
            <a:r>
              <a:rPr lang="fr-MA" dirty="0" smtClean="0"/>
              <a:t>Elle est définie comme étant le volume des vides du sol en % de son volume total.</a:t>
            </a: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47" y="3356992"/>
            <a:ext cx="3520440" cy="1813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683568" y="5373216"/>
            <a:ext cx="7920880" cy="122413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MA" dirty="0" smtClean="0"/>
              <a:t>Porosité: Volume des pores/volume totale de sol</a:t>
            </a:r>
          </a:p>
          <a:p>
            <a:r>
              <a:rPr lang="fr-MA" dirty="0"/>
              <a:t> </a:t>
            </a:r>
            <a:r>
              <a:rPr lang="fr-MA" dirty="0" smtClean="0"/>
              <a:t>                                          </a:t>
            </a:r>
          </a:p>
          <a:p>
            <a:r>
              <a:rPr lang="fr-MA" dirty="0"/>
              <a:t> </a:t>
            </a:r>
            <a:r>
              <a:rPr lang="fr-MA" dirty="0" smtClean="0"/>
              <a:t>                                                  </a:t>
            </a:r>
            <a:r>
              <a:rPr lang="fr-MA" sz="2400" b="1" dirty="0" smtClean="0">
                <a:solidFill>
                  <a:srgbClr val="FF0000"/>
                </a:solidFill>
                <a:latin typeface="Arial Black" pitchFamily="34" charset="0"/>
              </a:rPr>
              <a:t>Pt=</a:t>
            </a:r>
            <a:r>
              <a:rPr lang="fr-MA" sz="2400" b="1" dirty="0" err="1" smtClean="0">
                <a:solidFill>
                  <a:srgbClr val="FF0000"/>
                </a:solidFill>
                <a:latin typeface="Arial Black" pitchFamily="34" charset="0"/>
              </a:rPr>
              <a:t>Vp</a:t>
            </a:r>
            <a:r>
              <a:rPr lang="fr-MA" sz="2400" b="1" dirty="0" smtClean="0">
                <a:solidFill>
                  <a:srgbClr val="FF0000"/>
                </a:solidFill>
                <a:latin typeface="Arial Black" pitchFamily="34" charset="0"/>
              </a:rPr>
              <a:t>/Vs</a:t>
            </a:r>
            <a:endParaRPr lang="fr-FR" sz="2400" b="1" dirty="0">
              <a:solidFill>
                <a:srgbClr val="FF0000"/>
              </a:solidFill>
              <a:latin typeface="Arial Black" pitchFamily="34" charset="0"/>
            </a:endParaRPr>
          </a:p>
        </p:txBody>
      </p:sp>
      <p:sp>
        <p:nvSpPr>
          <p:cNvPr id="11" name="Flèche à angle droit 10"/>
          <p:cNvSpPr/>
          <p:nvPr/>
        </p:nvSpPr>
        <p:spPr>
          <a:xfrm rot="5400000">
            <a:off x="3135370" y="6021288"/>
            <a:ext cx="360040" cy="288032"/>
          </a:xfrm>
          <a:prstGeom prst="bentUp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3460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4BC6B3-CD87-47B8-B254-8229C407A204}" type="datetime1">
              <a:rPr lang="fr-FR" smtClean="0"/>
              <a:t>05/05/2021</a:t>
            </a:fld>
            <a:endParaRPr lang="fr-FR"/>
          </a:p>
        </p:txBody>
      </p:sp>
      <p:sp>
        <p:nvSpPr>
          <p:cNvPr id="3" name="Espace réservé du numéro de diapositive 2"/>
          <p:cNvSpPr>
            <a:spLocks noGrp="1"/>
          </p:cNvSpPr>
          <p:nvPr>
            <p:ph type="sldNum" sz="quarter" idx="12"/>
          </p:nvPr>
        </p:nvSpPr>
        <p:spPr/>
        <p:txBody>
          <a:bodyPr/>
          <a:lstStyle/>
          <a:p>
            <a:fld id="{925210A0-7D03-49CA-99B3-CA46FFD9E7DB}" type="slidenum">
              <a:rPr lang="fr-FR" smtClean="0"/>
              <a:t>9</a:t>
            </a:fld>
            <a:endParaRPr lang="fr-FR"/>
          </a:p>
        </p:txBody>
      </p:sp>
      <p:sp>
        <p:nvSpPr>
          <p:cNvPr id="4" name="ZoneTexte 3"/>
          <p:cNvSpPr txBox="1"/>
          <p:nvPr/>
        </p:nvSpPr>
        <p:spPr>
          <a:xfrm>
            <a:off x="1547664" y="332656"/>
            <a:ext cx="1938351" cy="800219"/>
          </a:xfrm>
          <a:prstGeom prst="rect">
            <a:avLst/>
          </a:prstGeom>
          <a:noFill/>
        </p:spPr>
        <p:txBody>
          <a:bodyPr wrap="none" rtlCol="0">
            <a:spAutoFit/>
          </a:bodyPr>
          <a:lstStyle/>
          <a:p>
            <a:pPr marL="571500" indent="-571500">
              <a:buFont typeface="+mj-lt"/>
              <a:buAutoNum type="romanUcPeriod"/>
            </a:pPr>
            <a:r>
              <a:rPr lang="fr-MA" sz="2800" dirty="0" smtClean="0">
                <a:solidFill>
                  <a:schemeClr val="tx2">
                    <a:lumMod val="90000"/>
                  </a:schemeClr>
                </a:solidFill>
                <a:latin typeface="Arial Black" pitchFamily="34" charset="0"/>
              </a:rPr>
              <a:t>Le </a:t>
            </a:r>
            <a:r>
              <a:rPr lang="fr-MA" sz="2800" dirty="0">
                <a:solidFill>
                  <a:schemeClr val="tx2">
                    <a:lumMod val="90000"/>
                  </a:schemeClr>
                </a:solidFill>
                <a:latin typeface="Arial Black" pitchFamily="34" charset="0"/>
              </a:rPr>
              <a:t>sol</a:t>
            </a:r>
            <a:endParaRPr lang="fr-FR" sz="2800" dirty="0">
              <a:solidFill>
                <a:schemeClr val="tx2">
                  <a:lumMod val="90000"/>
                </a:schemeClr>
              </a:solidFill>
              <a:latin typeface="Arial Black" pitchFamily="34" charset="0"/>
            </a:endParaRPr>
          </a:p>
          <a:p>
            <a:endParaRPr lang="fr-FR" dirty="0"/>
          </a:p>
        </p:txBody>
      </p:sp>
      <p:sp>
        <p:nvSpPr>
          <p:cNvPr id="5" name="ZoneTexte 4"/>
          <p:cNvSpPr txBox="1"/>
          <p:nvPr/>
        </p:nvSpPr>
        <p:spPr>
          <a:xfrm>
            <a:off x="467544" y="1519065"/>
            <a:ext cx="435959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fr-MA" dirty="0" smtClean="0"/>
              <a:t>2) Caractéristique </a:t>
            </a:r>
            <a:r>
              <a:rPr lang="fr-MA" dirty="0"/>
              <a:t>physico-chimique du sol </a:t>
            </a:r>
            <a:endParaRPr lang="fr-FR" dirty="0"/>
          </a:p>
        </p:txBody>
      </p:sp>
      <p:sp>
        <p:nvSpPr>
          <p:cNvPr id="9" name="ZoneTexte 8"/>
          <p:cNvSpPr txBox="1"/>
          <p:nvPr/>
        </p:nvSpPr>
        <p:spPr>
          <a:xfrm>
            <a:off x="1259632" y="2076523"/>
            <a:ext cx="3152786" cy="369332"/>
          </a:xfrm>
          <a:prstGeom prst="rect">
            <a:avLst/>
          </a:prstGeom>
          <a:noFill/>
        </p:spPr>
        <p:txBody>
          <a:bodyPr wrap="none" rtlCol="0">
            <a:spAutoFit/>
          </a:bodyPr>
          <a:lstStyle/>
          <a:p>
            <a:r>
              <a:rPr lang="fr-MA"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La capacité d’échange ionique</a:t>
            </a:r>
            <a:endParaRPr lang="fr-FR"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2445855"/>
            <a:ext cx="3722883" cy="38610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ZoneTexte 12"/>
          <p:cNvSpPr txBox="1"/>
          <p:nvPr/>
        </p:nvSpPr>
        <p:spPr>
          <a:xfrm>
            <a:off x="467544" y="2924944"/>
            <a:ext cx="3927678" cy="646331"/>
          </a:xfrm>
          <a:prstGeom prst="rect">
            <a:avLst/>
          </a:prstGeom>
          <a:noFill/>
        </p:spPr>
        <p:txBody>
          <a:bodyPr wrap="none" rtlCol="0">
            <a:spAutoFit/>
          </a:bodyPr>
          <a:lstStyle/>
          <a:p>
            <a:r>
              <a:rPr lang="fr-MA" dirty="0" smtClean="0"/>
              <a:t>CAC: capacité d’échange cationique(+)</a:t>
            </a:r>
          </a:p>
          <a:p>
            <a:r>
              <a:rPr lang="fr-MA" dirty="0" smtClean="0"/>
              <a:t>CEA: capacité d’échange anionique(-)</a:t>
            </a:r>
            <a:endParaRPr lang="fr-FR" dirty="0"/>
          </a:p>
        </p:txBody>
      </p:sp>
      <p:sp>
        <p:nvSpPr>
          <p:cNvPr id="17" name="ZoneTexte 16"/>
          <p:cNvSpPr txBox="1"/>
          <p:nvPr/>
        </p:nvSpPr>
        <p:spPr>
          <a:xfrm>
            <a:off x="497158" y="4653136"/>
            <a:ext cx="4434882" cy="923330"/>
          </a:xfrm>
          <a:prstGeom prst="rect">
            <a:avLst/>
          </a:prstGeom>
          <a:noFill/>
        </p:spPr>
        <p:txBody>
          <a:bodyPr wrap="square" rtlCol="0">
            <a:spAutoFit/>
          </a:bodyPr>
          <a:lstStyle/>
          <a:p>
            <a:pPr marL="285750" indent="-285750">
              <a:buFont typeface="Wingdings" pitchFamily="2" charset="2"/>
              <a:buChar char="q"/>
            </a:pPr>
            <a:r>
              <a:rPr lang="fr-MA" dirty="0" smtClean="0"/>
              <a:t>Ella a un rôle dans la régulation de la composition ionique de la solution du sol. </a:t>
            </a:r>
            <a:endParaRPr lang="fr-FR" dirty="0"/>
          </a:p>
        </p:txBody>
      </p:sp>
      <p:sp>
        <p:nvSpPr>
          <p:cNvPr id="18" name="Flèche vers le bas 17"/>
          <p:cNvSpPr/>
          <p:nvPr/>
        </p:nvSpPr>
        <p:spPr>
          <a:xfrm>
            <a:off x="2195736" y="3861048"/>
            <a:ext cx="321103" cy="515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1829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80">
                                          <p:stCondLst>
                                            <p:cond delay="0"/>
                                          </p:stCondLst>
                                        </p:cTn>
                                        <p:tgtEl>
                                          <p:spTgt spid="18"/>
                                        </p:tgtEl>
                                      </p:cBhvr>
                                    </p:animEffect>
                                    <p:anim calcmode="lin" valueType="num">
                                      <p:cBhvr>
                                        <p:cTn id="2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1" dur="26">
                                          <p:stCondLst>
                                            <p:cond delay="650"/>
                                          </p:stCondLst>
                                        </p:cTn>
                                        <p:tgtEl>
                                          <p:spTgt spid="18"/>
                                        </p:tgtEl>
                                      </p:cBhvr>
                                      <p:to x="100000" y="60000"/>
                                    </p:animScale>
                                    <p:animScale>
                                      <p:cBhvr>
                                        <p:cTn id="32" dur="166" decel="50000">
                                          <p:stCondLst>
                                            <p:cond delay="676"/>
                                          </p:stCondLst>
                                        </p:cTn>
                                        <p:tgtEl>
                                          <p:spTgt spid="18"/>
                                        </p:tgtEl>
                                      </p:cBhvr>
                                      <p:to x="100000" y="100000"/>
                                    </p:animScale>
                                    <p:animScale>
                                      <p:cBhvr>
                                        <p:cTn id="33" dur="26">
                                          <p:stCondLst>
                                            <p:cond delay="1312"/>
                                          </p:stCondLst>
                                        </p:cTn>
                                        <p:tgtEl>
                                          <p:spTgt spid="18"/>
                                        </p:tgtEl>
                                      </p:cBhvr>
                                      <p:to x="100000" y="80000"/>
                                    </p:animScale>
                                    <p:animScale>
                                      <p:cBhvr>
                                        <p:cTn id="34" dur="166" decel="50000">
                                          <p:stCondLst>
                                            <p:cond delay="1338"/>
                                          </p:stCondLst>
                                        </p:cTn>
                                        <p:tgtEl>
                                          <p:spTgt spid="18"/>
                                        </p:tgtEl>
                                      </p:cBhvr>
                                      <p:to x="100000" y="100000"/>
                                    </p:animScale>
                                    <p:animScale>
                                      <p:cBhvr>
                                        <p:cTn id="35" dur="26">
                                          <p:stCondLst>
                                            <p:cond delay="1642"/>
                                          </p:stCondLst>
                                        </p:cTn>
                                        <p:tgtEl>
                                          <p:spTgt spid="18"/>
                                        </p:tgtEl>
                                      </p:cBhvr>
                                      <p:to x="100000" y="90000"/>
                                    </p:animScale>
                                    <p:animScale>
                                      <p:cBhvr>
                                        <p:cTn id="36" dur="166" decel="50000">
                                          <p:stCondLst>
                                            <p:cond delay="1668"/>
                                          </p:stCondLst>
                                        </p:cTn>
                                        <p:tgtEl>
                                          <p:spTgt spid="18"/>
                                        </p:tgtEl>
                                      </p:cBhvr>
                                      <p:to x="100000" y="100000"/>
                                    </p:animScale>
                                    <p:animScale>
                                      <p:cBhvr>
                                        <p:cTn id="37" dur="26">
                                          <p:stCondLst>
                                            <p:cond delay="1808"/>
                                          </p:stCondLst>
                                        </p:cTn>
                                        <p:tgtEl>
                                          <p:spTgt spid="18"/>
                                        </p:tgtEl>
                                      </p:cBhvr>
                                      <p:to x="100000" y="95000"/>
                                    </p:animScale>
                                    <p:animScale>
                                      <p:cBhvr>
                                        <p:cTn id="38" dur="166" decel="50000">
                                          <p:stCondLst>
                                            <p:cond delay="1834"/>
                                          </p:stCondLst>
                                        </p:cTn>
                                        <p:tgtEl>
                                          <p:spTgt spid="18"/>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P spid="18"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omenade">
  <a:themeElements>
    <a:clrScheme name="Promenad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romenade">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romenade">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2641</TotalTime>
  <Words>2235</Words>
  <Application>Microsoft Office PowerPoint</Application>
  <PresentationFormat>Affichage à l'écran (4:3)</PresentationFormat>
  <Paragraphs>446</Paragraphs>
  <Slides>49</Slides>
  <Notes>2</Notes>
  <HiddenSlides>0</HiddenSlides>
  <MMClips>0</MMClips>
  <ScaleCrop>false</ScaleCrop>
  <HeadingPairs>
    <vt:vector size="4" baseType="variant">
      <vt:variant>
        <vt:lpstr>Thème</vt:lpstr>
      </vt:variant>
      <vt:variant>
        <vt:i4>1</vt:i4>
      </vt:variant>
      <vt:variant>
        <vt:lpstr>Titres des diapositives</vt:lpstr>
      </vt:variant>
      <vt:variant>
        <vt:i4>49</vt:i4>
      </vt:variant>
    </vt:vector>
  </HeadingPairs>
  <TitlesOfParts>
    <vt:vector size="50" baseType="lpstr">
      <vt:lpstr>Promenade</vt:lpstr>
      <vt:lpstr>Présentation PowerPoint</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La  Pollution  du  sol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Les  impacts de la pollution </vt:lpstr>
      <vt:lpstr>Présentation PowerPoint</vt:lpstr>
      <vt:lpstr>Présentation PowerPoint</vt:lpstr>
      <vt:lpstr>Présentation PowerPoint</vt:lpstr>
      <vt:lpstr>Présentation PowerPoint</vt:lpstr>
      <vt:lpstr>Présentation PowerPoint</vt:lpstr>
      <vt:lpstr>i- Définition </vt:lpstr>
      <vt:lpstr>2- les techniques </vt:lpstr>
      <vt:lpstr>Dépollution par remplacement</vt:lpstr>
      <vt:lpstr>Dépollution physico-chimique</vt:lpstr>
      <vt:lpstr>Procédés thermique</vt:lpstr>
      <vt:lpstr>incinération</vt:lpstr>
      <vt:lpstr>Désorption thermique</vt:lpstr>
      <vt:lpstr>Dépollution biologique</vt:lpstr>
      <vt:lpstr>Utilisation des bactéries</vt:lpstr>
      <vt:lpstr>Présentation PowerPoint</vt:lpstr>
      <vt:lpstr>Phytoremediation </vt:lpstr>
      <vt:lpstr>II-1- Actions pouvant être menées au sein DES COLLECTIVITES TERRITORIALES</vt:lpstr>
      <vt:lpstr>2- les acteurs clés en matière de pollution des sols </vt:lpstr>
      <vt:lpstr>Acteurs privés </vt:lpstr>
      <vt:lpstr>CONCLUSION</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kour mohamed</dc:creator>
  <cp:lastModifiedBy>kour mohamed</cp:lastModifiedBy>
  <cp:revision>104</cp:revision>
  <dcterms:created xsi:type="dcterms:W3CDTF">2021-04-26T13:35:02Z</dcterms:created>
  <dcterms:modified xsi:type="dcterms:W3CDTF">2021-05-05T22:40:53Z</dcterms:modified>
</cp:coreProperties>
</file>